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2" r:id="rId2"/>
    <p:sldId id="257" r:id="rId3"/>
    <p:sldId id="285" r:id="rId4"/>
    <p:sldId id="287" r:id="rId5"/>
    <p:sldId id="288" r:id="rId6"/>
    <p:sldId id="259" r:id="rId7"/>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1" d="100"/>
          <a:sy n="91" d="100"/>
        </p:scale>
        <p:origin x="-137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AF79DA8-B13F-4685-917E-C19BBB39F0BE}" type="datetimeFigureOut">
              <a:rPr lang="it-IT"/>
              <a:pPr>
                <a:defRPr/>
              </a:pPr>
              <a:t>27/05/2016</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F7F1E1C-B517-4ABE-9DA3-2F00076877DC}" type="slidenum">
              <a:rPr lang="it-IT"/>
              <a:pPr>
                <a:defRPr/>
              </a:pPr>
              <a:t>‹#›</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5879F847-0C83-468C-99EC-8F05EBC9F274}" type="datetimeFigureOut">
              <a:rPr lang="it-IT"/>
              <a:pPr>
                <a:defRPr/>
              </a:pPr>
              <a:t>27/05/2016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1D50DF0-697D-4583-A59A-D123BD4616AC}" type="slidenum">
              <a:rPr lang="it-IT"/>
              <a:pPr>
                <a:defRPr/>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2A667CD9-C589-4C37-9BF0-3B2A3DA8BA6E}" type="datetimeFigureOut">
              <a:rPr lang="it-IT"/>
              <a:pPr>
                <a:defRPr/>
              </a:pPr>
              <a:t>27/05/2016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F9F055A-6779-4F10-959D-F6E8AFCE9315}"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1C6D69FB-81DA-4827-A315-88F11B844547}" type="datetimeFigureOut">
              <a:rPr lang="it-IT"/>
              <a:pPr>
                <a:defRPr/>
              </a:pPr>
              <a:t>27/05/2016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87D4214-8ADF-4668-A7F8-D9CD4109DE91}"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439E6853-FAF4-4E2F-B639-DB4777E92F1A}" type="datetimeFigureOut">
              <a:rPr lang="it-IT"/>
              <a:pPr>
                <a:defRPr/>
              </a:pPr>
              <a:t>27/05/2016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BFF0EB0-8617-4874-8FC5-E3CA60411879}"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9B3DA1BC-56E7-4D3D-A3EE-0868BB8D5B73}" type="datetimeFigureOut">
              <a:rPr lang="it-IT"/>
              <a:pPr>
                <a:defRPr/>
              </a:pPr>
              <a:t>27/05/2016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5392B6D-2FF1-4488-A788-152A701486EA}" type="slidenum">
              <a:rPr lang="it-IT"/>
              <a:pPr>
                <a:defRPr/>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B7A7CCDD-924A-4824-89A2-7D8D80780053}" type="datetimeFigureOut">
              <a:rPr lang="it-IT"/>
              <a:pPr>
                <a:defRPr/>
              </a:pPr>
              <a:t>27/05/2016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194801E6-CBED-4FE8-A4DF-28B2FC7CC1F6}"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C37FD4D7-D29E-4802-8C38-18074CCD8506}" type="datetimeFigureOut">
              <a:rPr lang="it-IT"/>
              <a:pPr>
                <a:defRPr/>
              </a:pPr>
              <a:t>27/05/2016</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99ECB0C3-EA54-4929-965A-D36961ED1EA5}" type="slidenum">
              <a:rPr lang="it-IT"/>
              <a:pPr>
                <a:def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17BB1376-E030-4B5F-B157-CC4015A49CDD}" type="datetimeFigureOut">
              <a:rPr lang="it-IT"/>
              <a:pPr>
                <a:defRPr/>
              </a:pPr>
              <a:t>27/05/2016</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EDAD6E7F-9F63-495D-A413-BAE301CF06C6}"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AF240B99-04F5-48B0-81E9-B99E6611C64F}" type="datetimeFigureOut">
              <a:rPr lang="it-IT"/>
              <a:pPr>
                <a:defRPr/>
              </a:pPr>
              <a:t>27/05/2016</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D907C919-F173-495C-BF36-A982659A7ED8}"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56AF6BD1-1407-4969-9956-948C28278A07}" type="datetimeFigureOut">
              <a:rPr lang="it-IT"/>
              <a:pPr>
                <a:defRPr/>
              </a:pPr>
              <a:t>27/05/2016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46667523-B6B1-4C9E-9C77-1C345081E724}" type="slidenum">
              <a:rPr lang="it-IT"/>
              <a:pPr>
                <a:defRPr/>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CA249608-67BD-4954-A415-9306724B1ADD}" type="datetimeFigureOut">
              <a:rPr lang="it-IT"/>
              <a:pPr>
                <a:defRPr/>
              </a:pPr>
              <a:t>27/05/2016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1549858-C775-4EFB-9B1F-EA993FEF1CDE}" type="slidenum">
              <a:rPr lang="it-IT"/>
              <a:pPr>
                <a:def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A760115-E860-4214-A4BD-712AF7D0D4CA}" type="datetimeFigureOut">
              <a:rPr lang="it-IT"/>
              <a:pPr>
                <a:defRPr/>
              </a:pPr>
              <a:t>27/05/2016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2861672-5DDF-4E6A-8C44-03A247C59C72}" type="slidenum">
              <a:rPr lang="it-IT"/>
              <a:pPr>
                <a:defRPr/>
              </a:pPr>
              <a:t>‹#›</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olo rettangolo 3"/>
          <p:cNvSpPr/>
          <p:nvPr/>
        </p:nvSpPr>
        <p:spPr>
          <a:xfrm>
            <a:off x="0" y="4868863"/>
            <a:ext cx="2700338" cy="1989137"/>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pic>
        <p:nvPicPr>
          <p:cNvPr id="14338" name="Immagine 4" descr="C:\Users\FLORIA~1\AppData\Local\Temp\Rar$DIa0.715\ComposizioneLoghi.jpg"/>
          <p:cNvPicPr>
            <a:picLocks noChangeAspect="1" noChangeArrowheads="1"/>
          </p:cNvPicPr>
          <p:nvPr/>
        </p:nvPicPr>
        <p:blipFill>
          <a:blip r:embed="rId2"/>
          <a:srcRect/>
          <a:stretch>
            <a:fillRect/>
          </a:stretch>
        </p:blipFill>
        <p:spPr bwMode="auto">
          <a:xfrm>
            <a:off x="3132138" y="5575300"/>
            <a:ext cx="5534025" cy="1247775"/>
          </a:xfrm>
          <a:prstGeom prst="rect">
            <a:avLst/>
          </a:prstGeom>
          <a:noFill/>
          <a:ln w="9525">
            <a:noFill/>
            <a:miter lim="800000"/>
            <a:headEnd/>
            <a:tailEnd/>
          </a:ln>
        </p:spPr>
      </p:pic>
      <p:sp>
        <p:nvSpPr>
          <p:cNvPr id="6" name="Text Box 9"/>
          <p:cNvSpPr txBox="1">
            <a:spLocks noChangeArrowheads="1"/>
          </p:cNvSpPr>
          <p:nvPr/>
        </p:nvSpPr>
        <p:spPr bwMode="auto">
          <a:xfrm>
            <a:off x="107950" y="115888"/>
            <a:ext cx="8393113" cy="677862"/>
          </a:xfrm>
          <a:prstGeom prst="rect">
            <a:avLst/>
          </a:prstGeom>
          <a:noFill/>
          <a:ln>
            <a:noFill/>
          </a:ln>
          <a:effectLst/>
          <a:extLst/>
        </p:spPr>
        <p:txBody>
          <a:bodyPr>
            <a:spAutoFit/>
          </a:bodyPr>
          <a:lstStyle/>
          <a:p>
            <a:pPr algn="ctr" fontAlgn="auto">
              <a:spcBef>
                <a:spcPts val="0"/>
              </a:spcBef>
              <a:spcAft>
                <a:spcPts val="0"/>
              </a:spcAft>
              <a:defRPr/>
            </a:pPr>
            <a:r>
              <a:rPr lang="it-IT" sz="2200" b="1" dirty="0">
                <a:solidFill>
                  <a:srgbClr val="333399">
                    <a:lumMod val="75000"/>
                  </a:srgbClr>
                </a:solidFill>
                <a:effectLst>
                  <a:outerShdw blurRad="38100" dist="38100" dir="2700000" algn="tl">
                    <a:srgbClr val="C0C0C0"/>
                  </a:outerShdw>
                </a:effectLst>
                <a:latin typeface="Verdana" pitchFamily="34" charset="0"/>
                <a:cs typeface="+mn-cs"/>
              </a:rPr>
              <a:t>Il bando «Campioni del </a:t>
            </a:r>
            <a:r>
              <a:rPr lang="it-IT" sz="2200" b="1" dirty="0">
                <a:solidFill>
                  <a:srgbClr val="333399">
                    <a:lumMod val="75000"/>
                  </a:srgbClr>
                </a:solidFill>
                <a:effectLst>
                  <a:outerShdw blurRad="38100" dist="38100" dir="2700000" algn="tl">
                    <a:srgbClr val="C0C0C0"/>
                  </a:outerShdw>
                </a:effectLst>
                <a:latin typeface="Verdana" pitchFamily="34" charset="0"/>
                <a:cs typeface="+mn-cs"/>
              </a:rPr>
              <a:t>Mondo !» </a:t>
            </a:r>
            <a:endParaRPr lang="it-IT" sz="2200" b="1" dirty="0">
              <a:solidFill>
                <a:srgbClr val="333399">
                  <a:lumMod val="75000"/>
                </a:srgbClr>
              </a:solidFill>
              <a:effectLst>
                <a:outerShdw blurRad="38100" dist="38100" dir="2700000" algn="tl">
                  <a:srgbClr val="C0C0C0"/>
                </a:outerShdw>
              </a:effectLst>
              <a:latin typeface="Verdana" pitchFamily="34" charset="0"/>
              <a:cs typeface="+mn-cs"/>
            </a:endParaRPr>
          </a:p>
          <a:p>
            <a:pPr algn="ctr" fontAlgn="auto">
              <a:spcBef>
                <a:spcPts val="0"/>
              </a:spcBef>
              <a:spcAft>
                <a:spcPts val="0"/>
              </a:spcAft>
              <a:defRPr/>
            </a:pPr>
            <a:r>
              <a:rPr lang="it-IT" sz="1600" b="1" dirty="0">
                <a:solidFill>
                  <a:srgbClr val="333399">
                    <a:lumMod val="75000"/>
                  </a:srgbClr>
                </a:solidFill>
                <a:effectLst>
                  <a:outerShdw blurRad="38100" dist="38100" dir="2700000" algn="tl">
                    <a:srgbClr val="C0C0C0"/>
                  </a:outerShdw>
                </a:effectLst>
                <a:latin typeface="Verdana" pitchFamily="34" charset="0"/>
                <a:cs typeface="+mn-cs"/>
              </a:rPr>
              <a:t>(</a:t>
            </a:r>
            <a:r>
              <a:rPr lang="it-IT" sz="1600" b="1" dirty="0">
                <a:solidFill>
                  <a:srgbClr val="333399">
                    <a:lumMod val="75000"/>
                  </a:srgbClr>
                </a:solidFill>
                <a:effectLst>
                  <a:outerShdw blurRad="38100" dist="38100" dir="2700000" algn="tl">
                    <a:srgbClr val="C0C0C0"/>
                  </a:outerShdw>
                </a:effectLst>
                <a:latin typeface="Verdana" pitchFamily="34" charset="0"/>
                <a:cs typeface="+mn-cs"/>
              </a:rPr>
              <a:t>PERCORSI DI INSERIMENTO LAVORATIVO ATTRAVERSO LO SPORT)</a:t>
            </a:r>
          </a:p>
        </p:txBody>
      </p:sp>
      <p:sp>
        <p:nvSpPr>
          <p:cNvPr id="8" name="Rettangolo 8"/>
          <p:cNvSpPr>
            <a:spLocks noChangeArrowheads="1"/>
          </p:cNvSpPr>
          <p:nvPr/>
        </p:nvSpPr>
        <p:spPr bwMode="auto">
          <a:xfrm>
            <a:off x="495300" y="850900"/>
            <a:ext cx="8253413" cy="5108575"/>
          </a:xfrm>
          <a:prstGeom prst="rect">
            <a:avLst/>
          </a:prstGeom>
          <a:noFill/>
          <a:ln>
            <a:noFill/>
          </a:ln>
          <a:extLst>
            <a:ext uri="{909E8E84-426E-40DD-AFC4-6F175D3DCCD1}"/>
            <a:ext uri="{91240B29-F687-4F45-9708-019B960494DF}"/>
          </a:extLst>
        </p:spPr>
        <p:txBody>
          <a:bodyPr>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fontAlgn="auto">
              <a:spcBef>
                <a:spcPts val="0"/>
              </a:spcBef>
              <a:spcAft>
                <a:spcPts val="0"/>
              </a:spcAft>
              <a:buFont typeface="Wingdings" panose="05000000000000000000" pitchFamily="2" charset="2"/>
              <a:buChar char="§"/>
              <a:defRPr/>
            </a:pPr>
            <a:r>
              <a:rPr lang="it-IT" altLang="it-IT" b="1" u="sng" dirty="0" smtClean="0">
                <a:solidFill>
                  <a:schemeClr val="accent1">
                    <a:lumMod val="75000"/>
                  </a:schemeClr>
                </a:solidFill>
              </a:rPr>
              <a:t>Finalità e obiettivi:</a:t>
            </a:r>
          </a:p>
          <a:p>
            <a:pPr algn="just" fontAlgn="auto">
              <a:spcBef>
                <a:spcPts val="0"/>
              </a:spcBef>
              <a:spcAft>
                <a:spcPts val="0"/>
              </a:spcAft>
              <a:buFont typeface="Wingdings" panose="05000000000000000000" pitchFamily="2" charset="2"/>
              <a:buChar char="§"/>
              <a:defRPr/>
            </a:pPr>
            <a:endParaRPr lang="it-IT" altLang="it-IT" dirty="0" smtClean="0">
              <a:solidFill>
                <a:schemeClr val="accent1">
                  <a:lumMod val="75000"/>
                </a:schemeClr>
              </a:solidFill>
            </a:endParaRPr>
          </a:p>
          <a:p>
            <a:pPr marL="0" indent="0" algn="just" fontAlgn="auto">
              <a:spcBef>
                <a:spcPts val="0"/>
              </a:spcBef>
              <a:spcAft>
                <a:spcPts val="0"/>
              </a:spcAft>
              <a:defRPr/>
            </a:pPr>
            <a:r>
              <a:rPr lang="it-IT" altLang="it-IT" sz="1600" dirty="0" smtClean="0">
                <a:solidFill>
                  <a:schemeClr val="accent1">
                    <a:lumMod val="75000"/>
                  </a:schemeClr>
                </a:solidFill>
              </a:rPr>
              <a:t>Offrire </a:t>
            </a:r>
            <a:r>
              <a:rPr lang="it-IT" altLang="it-IT" sz="1600" dirty="0">
                <a:solidFill>
                  <a:schemeClr val="accent1">
                    <a:lumMod val="75000"/>
                  </a:schemeClr>
                </a:solidFill>
              </a:rPr>
              <a:t>ai giovani marchigiani in condizione di </a:t>
            </a:r>
            <a:r>
              <a:rPr lang="it-IT" altLang="it-IT" sz="1600" dirty="0" err="1">
                <a:solidFill>
                  <a:schemeClr val="accent1">
                    <a:lumMod val="75000"/>
                  </a:schemeClr>
                </a:solidFill>
              </a:rPr>
              <a:t>Neets</a:t>
            </a:r>
            <a:r>
              <a:rPr lang="it-IT" altLang="it-IT" sz="1600" dirty="0">
                <a:solidFill>
                  <a:schemeClr val="accent1">
                    <a:lumMod val="75000"/>
                  </a:schemeClr>
                </a:solidFill>
              </a:rPr>
              <a:t> (giovani fino a 29 anni che non lavorano, non seguono studi né formazione) un’opportunità di integrazione sostenibile nel mercato del lavoro mediante una rete di percorsi personalizzati che coniugano l’orientamento professionale con la formazione e la pratica sportiva, sfociando in esperienze lavorative attraverso i tirocini. </a:t>
            </a:r>
            <a:endParaRPr lang="it-IT" altLang="it-IT" sz="1600" dirty="0" smtClean="0">
              <a:solidFill>
                <a:schemeClr val="accent1">
                  <a:lumMod val="75000"/>
                </a:schemeClr>
              </a:solidFill>
            </a:endParaRPr>
          </a:p>
          <a:p>
            <a:pPr marL="0" indent="0" algn="just" fontAlgn="auto">
              <a:spcBef>
                <a:spcPts val="0"/>
              </a:spcBef>
              <a:spcAft>
                <a:spcPts val="0"/>
              </a:spcAft>
              <a:defRPr/>
            </a:pPr>
            <a:r>
              <a:rPr lang="it-IT" altLang="it-IT" sz="1600" dirty="0">
                <a:solidFill>
                  <a:schemeClr val="accent1">
                    <a:lumMod val="75000"/>
                  </a:schemeClr>
                </a:solidFill>
              </a:rPr>
              <a:t>Il progetto integrato ha un triplice obiettivo:</a:t>
            </a:r>
          </a:p>
          <a:p>
            <a:pPr marL="0" indent="0" algn="just" fontAlgn="auto">
              <a:spcBef>
                <a:spcPts val="0"/>
              </a:spcBef>
              <a:spcAft>
                <a:spcPts val="0"/>
              </a:spcAft>
              <a:defRPr/>
            </a:pPr>
            <a:r>
              <a:rPr lang="it-IT" altLang="it-IT" sz="1600" dirty="0" smtClean="0">
                <a:solidFill>
                  <a:schemeClr val="accent1">
                    <a:lumMod val="75000"/>
                  </a:schemeClr>
                </a:solidFill>
              </a:rPr>
              <a:t>-  </a:t>
            </a:r>
            <a:r>
              <a:rPr lang="it-IT" altLang="it-IT" sz="1600" dirty="0">
                <a:solidFill>
                  <a:schemeClr val="accent1">
                    <a:lumMod val="75000"/>
                  </a:schemeClr>
                </a:solidFill>
              </a:rPr>
              <a:t>il primo, attraverso il </a:t>
            </a:r>
            <a:r>
              <a:rPr lang="it-IT" altLang="it-IT" sz="1600" b="1" dirty="0">
                <a:solidFill>
                  <a:schemeClr val="accent1">
                    <a:lumMod val="75000"/>
                  </a:schemeClr>
                </a:solidFill>
              </a:rPr>
              <a:t>percorso sportivo</a:t>
            </a:r>
            <a:r>
              <a:rPr lang="it-IT" altLang="it-IT" sz="1600" dirty="0">
                <a:solidFill>
                  <a:schemeClr val="accent1">
                    <a:lumMod val="75000"/>
                  </a:schemeClr>
                </a:solidFill>
              </a:rPr>
              <a:t>, è quello di sostenere la pratica sportiva come dimensione di partecipazione e integrazione, come strumento per il superamento di alcuni stigmi sociali e come mezzo per aumentare il benessere della persona indirizzandolo ad uno stile di vita sano;</a:t>
            </a:r>
          </a:p>
          <a:p>
            <a:pPr marL="0" indent="0" algn="just" fontAlgn="auto">
              <a:spcBef>
                <a:spcPts val="0"/>
              </a:spcBef>
              <a:spcAft>
                <a:spcPts val="0"/>
              </a:spcAft>
              <a:defRPr/>
            </a:pPr>
            <a:r>
              <a:rPr lang="it-IT" altLang="it-IT" sz="1600" dirty="0" smtClean="0">
                <a:solidFill>
                  <a:schemeClr val="accent1">
                    <a:lumMod val="75000"/>
                  </a:schemeClr>
                </a:solidFill>
              </a:rPr>
              <a:t>- </a:t>
            </a:r>
            <a:r>
              <a:rPr lang="it-IT" altLang="it-IT" sz="1600" dirty="0">
                <a:solidFill>
                  <a:schemeClr val="accent1">
                    <a:lumMod val="75000"/>
                  </a:schemeClr>
                </a:solidFill>
              </a:rPr>
              <a:t>il secondo obiettivo, attraverso </a:t>
            </a:r>
            <a:r>
              <a:rPr lang="it-IT" altLang="it-IT" sz="1600" b="1" dirty="0">
                <a:solidFill>
                  <a:schemeClr val="accent1">
                    <a:lumMod val="75000"/>
                  </a:schemeClr>
                </a:solidFill>
              </a:rPr>
              <a:t>l’azione formativa</a:t>
            </a:r>
            <a:r>
              <a:rPr lang="it-IT" altLang="it-IT" sz="1600" dirty="0">
                <a:solidFill>
                  <a:schemeClr val="accent1">
                    <a:lumMod val="75000"/>
                  </a:schemeClr>
                </a:solidFill>
              </a:rPr>
              <a:t>, </a:t>
            </a:r>
            <a:r>
              <a:rPr lang="it-IT" altLang="it-IT" sz="1600" dirty="0" smtClean="0">
                <a:solidFill>
                  <a:schemeClr val="accent1">
                    <a:lumMod val="75000"/>
                  </a:schemeClr>
                </a:solidFill>
              </a:rPr>
              <a:t>intende </a:t>
            </a:r>
            <a:r>
              <a:rPr lang="it-IT" altLang="it-IT" sz="1600" dirty="0">
                <a:solidFill>
                  <a:schemeClr val="accent1">
                    <a:lumMod val="75000"/>
                  </a:schemeClr>
                </a:solidFill>
              </a:rPr>
              <a:t>sostenere l’integrazione nella società e nel mondo lavorativo del giovane </a:t>
            </a:r>
            <a:r>
              <a:rPr lang="it-IT" altLang="it-IT" sz="1600" dirty="0" err="1">
                <a:solidFill>
                  <a:schemeClr val="accent1">
                    <a:lumMod val="75000"/>
                  </a:schemeClr>
                </a:solidFill>
              </a:rPr>
              <a:t>neet</a:t>
            </a:r>
            <a:r>
              <a:rPr lang="it-IT" altLang="it-IT" sz="1600" dirty="0">
                <a:solidFill>
                  <a:schemeClr val="accent1">
                    <a:lumMod val="75000"/>
                  </a:schemeClr>
                </a:solidFill>
              </a:rPr>
              <a:t> migliorandone le capacità e le competenze individuali attraverso la promozione di percorsi formativi di </a:t>
            </a:r>
            <a:r>
              <a:rPr lang="it-IT" altLang="it-IT" sz="1600" dirty="0" smtClean="0">
                <a:solidFill>
                  <a:schemeClr val="accent1">
                    <a:lumMod val="75000"/>
                  </a:schemeClr>
                </a:solidFill>
              </a:rPr>
              <a:t>qualifica;</a:t>
            </a:r>
            <a:endParaRPr lang="it-IT" altLang="it-IT" sz="1600" dirty="0">
              <a:solidFill>
                <a:schemeClr val="accent1">
                  <a:lumMod val="75000"/>
                </a:schemeClr>
              </a:solidFill>
            </a:endParaRPr>
          </a:p>
          <a:p>
            <a:pPr marL="0" indent="0" algn="just" fontAlgn="auto">
              <a:spcBef>
                <a:spcPts val="0"/>
              </a:spcBef>
              <a:spcAft>
                <a:spcPts val="0"/>
              </a:spcAft>
              <a:defRPr/>
            </a:pPr>
            <a:r>
              <a:rPr lang="it-IT" altLang="it-IT" sz="1600" dirty="0" smtClean="0">
                <a:solidFill>
                  <a:schemeClr val="accent1">
                    <a:lumMod val="75000"/>
                  </a:schemeClr>
                </a:solidFill>
              </a:rPr>
              <a:t>- </a:t>
            </a:r>
            <a:r>
              <a:rPr lang="it-IT" altLang="it-IT" sz="1600" dirty="0">
                <a:solidFill>
                  <a:schemeClr val="accent1">
                    <a:lumMod val="75000"/>
                  </a:schemeClr>
                </a:solidFill>
              </a:rPr>
              <a:t>il terzo </a:t>
            </a:r>
            <a:r>
              <a:rPr lang="it-IT" altLang="it-IT" sz="1600" dirty="0" smtClean="0">
                <a:solidFill>
                  <a:schemeClr val="accent1">
                    <a:lumMod val="75000"/>
                  </a:schemeClr>
                </a:solidFill>
              </a:rPr>
              <a:t>è </a:t>
            </a:r>
            <a:r>
              <a:rPr lang="it-IT" altLang="it-IT" sz="1600" dirty="0">
                <a:solidFill>
                  <a:schemeClr val="accent1">
                    <a:lumMod val="75000"/>
                  </a:schemeClr>
                </a:solidFill>
              </a:rPr>
              <a:t>quello, tramite i </a:t>
            </a:r>
            <a:r>
              <a:rPr lang="it-IT" altLang="it-IT" sz="1600" b="1" dirty="0">
                <a:solidFill>
                  <a:schemeClr val="accent1">
                    <a:lumMod val="75000"/>
                  </a:schemeClr>
                </a:solidFill>
              </a:rPr>
              <a:t>tirocini</a:t>
            </a:r>
            <a:r>
              <a:rPr lang="it-IT" altLang="it-IT" sz="1600" dirty="0">
                <a:solidFill>
                  <a:schemeClr val="accent1">
                    <a:lumMod val="75000"/>
                  </a:schemeClr>
                </a:solidFill>
              </a:rPr>
              <a:t>, di far avere, al giovane </a:t>
            </a:r>
            <a:r>
              <a:rPr lang="it-IT" altLang="it-IT" sz="1600" dirty="0" err="1">
                <a:solidFill>
                  <a:schemeClr val="accent1">
                    <a:lumMod val="75000"/>
                  </a:schemeClr>
                </a:solidFill>
              </a:rPr>
              <a:t>neet</a:t>
            </a:r>
            <a:r>
              <a:rPr lang="it-IT" altLang="it-IT" sz="1600" dirty="0">
                <a:solidFill>
                  <a:schemeClr val="accent1">
                    <a:lumMod val="75000"/>
                  </a:schemeClr>
                </a:solidFill>
              </a:rPr>
              <a:t> una partecipazione attiva nel mondo lavorativo per fargli acquisire un’esperienza professionale che vada ad alimentare contemporaneamente sia la sfera della stima personale che di quella professionale e offra concrete opportunità di lavoro.</a:t>
            </a:r>
          </a:p>
          <a:p>
            <a:pPr marL="0" indent="0" algn="just" fontAlgn="auto">
              <a:spcBef>
                <a:spcPts val="0"/>
              </a:spcBef>
              <a:spcAft>
                <a:spcPts val="0"/>
              </a:spcAft>
              <a:defRPr/>
            </a:pPr>
            <a:endParaRPr lang="it-IT" altLang="it-IT" dirty="0" smtClean="0">
              <a:solidFill>
                <a:schemeClr val="accent4">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olo rettangolo 3"/>
          <p:cNvSpPr/>
          <p:nvPr/>
        </p:nvSpPr>
        <p:spPr>
          <a:xfrm>
            <a:off x="0" y="4868863"/>
            <a:ext cx="2700338" cy="1989137"/>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pic>
        <p:nvPicPr>
          <p:cNvPr id="15362" name="Immagine 4" descr="C:\Users\FLORIA~1\AppData\Local\Temp\Rar$DIa0.715\ComposizioneLoghi.jpg"/>
          <p:cNvPicPr>
            <a:picLocks noChangeAspect="1" noChangeArrowheads="1"/>
          </p:cNvPicPr>
          <p:nvPr/>
        </p:nvPicPr>
        <p:blipFill>
          <a:blip r:embed="rId2"/>
          <a:srcRect/>
          <a:stretch>
            <a:fillRect/>
          </a:stretch>
        </p:blipFill>
        <p:spPr bwMode="auto">
          <a:xfrm>
            <a:off x="3132138" y="5575300"/>
            <a:ext cx="5534025" cy="1247775"/>
          </a:xfrm>
          <a:prstGeom prst="rect">
            <a:avLst/>
          </a:prstGeom>
          <a:noFill/>
          <a:ln w="9525">
            <a:noFill/>
            <a:miter lim="800000"/>
            <a:headEnd/>
            <a:tailEnd/>
          </a:ln>
        </p:spPr>
      </p:pic>
      <p:sp>
        <p:nvSpPr>
          <p:cNvPr id="3" name="CasellaDiTesto 2"/>
          <p:cNvSpPr txBox="1"/>
          <p:nvPr/>
        </p:nvSpPr>
        <p:spPr>
          <a:xfrm>
            <a:off x="373063" y="493713"/>
            <a:ext cx="7993062" cy="368300"/>
          </a:xfrm>
          <a:prstGeom prst="rect">
            <a:avLst/>
          </a:prstGeom>
          <a:noFill/>
        </p:spPr>
        <p:txBody>
          <a:bodyPr>
            <a:spAutoFit/>
          </a:bodyPr>
          <a:lstStyle/>
          <a:p>
            <a:pPr algn="ctr" fontAlgn="auto">
              <a:spcBef>
                <a:spcPts val="0"/>
              </a:spcBef>
              <a:spcAft>
                <a:spcPts val="0"/>
              </a:spcAft>
              <a:defRPr/>
            </a:pPr>
            <a:r>
              <a:rPr lang="it-IT" dirty="0">
                <a:solidFill>
                  <a:schemeClr val="accent1">
                    <a:lumMod val="75000"/>
                  </a:schemeClr>
                </a:solidFill>
                <a:latin typeface="Arial Black" panose="020B0A04020102020204" pitchFamily="34" charset="0"/>
                <a:cs typeface="+mn-cs"/>
              </a:rPr>
              <a:t>SOGGETTI AVENTI DIRITTO A PRESENTARE DOMANDA</a:t>
            </a:r>
          </a:p>
        </p:txBody>
      </p:sp>
      <p:sp>
        <p:nvSpPr>
          <p:cNvPr id="7" name="CasellaDiTesto 6"/>
          <p:cNvSpPr txBox="1"/>
          <p:nvPr/>
        </p:nvSpPr>
        <p:spPr>
          <a:xfrm>
            <a:off x="755650" y="1557338"/>
            <a:ext cx="7621588" cy="3354387"/>
          </a:xfrm>
          <a:prstGeom prst="rect">
            <a:avLst/>
          </a:prstGeom>
          <a:noFill/>
        </p:spPr>
        <p:txBody>
          <a:bodyPr>
            <a:spAutoFit/>
          </a:bodyPr>
          <a:lstStyle/>
          <a:p>
            <a:pPr algn="just" fontAlgn="auto">
              <a:spcBef>
                <a:spcPts val="600"/>
              </a:spcBef>
              <a:spcAft>
                <a:spcPts val="0"/>
              </a:spcAft>
              <a:defRPr/>
            </a:pPr>
            <a:r>
              <a:rPr lang="it-IT" sz="1600" dirty="0">
                <a:solidFill>
                  <a:schemeClr val="accent1">
                    <a:lumMod val="75000"/>
                  </a:schemeClr>
                </a:solidFill>
                <a:latin typeface="Arial" panose="020B0604020202020204" pitchFamily="34" charset="0"/>
                <a:cs typeface="Arial" panose="020B0604020202020204" pitchFamily="34" charset="0"/>
              </a:rPr>
              <a:t>Possono presentare domanda di ammissione a finanziamento del piano formativo comprendente le attività di orientamento/</a:t>
            </a:r>
            <a:r>
              <a:rPr lang="it-IT" sz="1600" dirty="0" err="1">
                <a:solidFill>
                  <a:schemeClr val="accent1">
                    <a:lumMod val="75000"/>
                  </a:schemeClr>
                </a:solidFill>
                <a:latin typeface="Arial" panose="020B0604020202020204" pitchFamily="34" charset="0"/>
                <a:cs typeface="Arial" panose="020B0604020202020204" pitchFamily="34" charset="0"/>
              </a:rPr>
              <a:t>profiling</a:t>
            </a:r>
            <a:r>
              <a:rPr lang="it-IT" sz="1600" dirty="0">
                <a:solidFill>
                  <a:schemeClr val="accent1">
                    <a:lumMod val="75000"/>
                  </a:schemeClr>
                </a:solidFill>
                <a:latin typeface="Arial" panose="020B0604020202020204" pitchFamily="34" charset="0"/>
                <a:cs typeface="Arial" panose="020B0604020202020204" pitchFamily="34" charset="0"/>
              </a:rPr>
              <a:t>, azione formativa e percorso sportivo, i soggetti giuridici riuniti in Associazione Temporanea di Impresa (ATI) o Associazione Temporanea di Scopo (ATS) </a:t>
            </a:r>
            <a:endParaRPr lang="it-IT" sz="1600" dirty="0">
              <a:solidFill>
                <a:schemeClr val="accent1">
                  <a:lumMod val="75000"/>
                </a:schemeClr>
              </a:solidFill>
              <a:latin typeface="Arial" panose="020B0604020202020204" pitchFamily="34" charset="0"/>
              <a:cs typeface="Arial" panose="020B0604020202020204" pitchFamily="34" charset="0"/>
            </a:endParaRPr>
          </a:p>
          <a:p>
            <a:pPr algn="just" fontAlgn="auto">
              <a:spcBef>
                <a:spcPts val="600"/>
              </a:spcBef>
              <a:spcAft>
                <a:spcPts val="0"/>
              </a:spcAft>
              <a:defRPr/>
            </a:pPr>
            <a:r>
              <a:rPr lang="it-IT" sz="1600" dirty="0">
                <a:solidFill>
                  <a:schemeClr val="accent1">
                    <a:lumMod val="75000"/>
                  </a:schemeClr>
                </a:solidFill>
                <a:latin typeface="Arial" panose="020B0604020202020204" pitchFamily="34" charset="0"/>
                <a:cs typeface="Arial" panose="020B0604020202020204" pitchFamily="34" charset="0"/>
              </a:rPr>
              <a:t>l’ATS </a:t>
            </a:r>
            <a:r>
              <a:rPr lang="it-IT" sz="1600" dirty="0">
                <a:solidFill>
                  <a:schemeClr val="accent1">
                    <a:lumMod val="75000"/>
                  </a:schemeClr>
                </a:solidFill>
                <a:latin typeface="Arial" panose="020B0604020202020204" pitchFamily="34" charset="0"/>
                <a:cs typeface="Arial" panose="020B0604020202020204" pitchFamily="34" charset="0"/>
              </a:rPr>
              <a:t>o ATI costituita o costituenda dovrà essere composta da:</a:t>
            </a:r>
          </a:p>
          <a:p>
            <a:pPr algn="just" fontAlgn="auto">
              <a:spcBef>
                <a:spcPts val="600"/>
              </a:spcBef>
              <a:spcAft>
                <a:spcPts val="0"/>
              </a:spcAft>
              <a:defRPr/>
            </a:pPr>
            <a:r>
              <a:rPr lang="it-IT" sz="1600" dirty="0">
                <a:solidFill>
                  <a:schemeClr val="accent1">
                    <a:lumMod val="75000"/>
                  </a:schemeClr>
                </a:solidFill>
                <a:latin typeface="Arial" panose="020B0604020202020204" pitchFamily="34" charset="0"/>
                <a:cs typeface="Arial" panose="020B0604020202020204" pitchFamily="34" charset="0"/>
              </a:rPr>
              <a:t>- almeno </a:t>
            </a:r>
            <a:r>
              <a:rPr lang="it-IT" sz="1600" dirty="0">
                <a:solidFill>
                  <a:schemeClr val="accent1">
                    <a:lumMod val="75000"/>
                  </a:schemeClr>
                </a:solidFill>
                <a:latin typeface="Arial" panose="020B0604020202020204" pitchFamily="34" charset="0"/>
                <a:cs typeface="Arial" panose="020B0604020202020204" pitchFamily="34" charset="0"/>
              </a:rPr>
              <a:t>un soggetto accreditato presso la Regione Marche </a:t>
            </a:r>
            <a:r>
              <a:rPr lang="it-IT" sz="1600" dirty="0">
                <a:solidFill>
                  <a:schemeClr val="accent1">
                    <a:lumMod val="75000"/>
                  </a:schemeClr>
                </a:solidFill>
                <a:latin typeface="Arial" panose="020B0604020202020204" pitchFamily="34" charset="0"/>
                <a:cs typeface="Arial" panose="020B0604020202020204" pitchFamily="34" charset="0"/>
              </a:rPr>
              <a:t>per </a:t>
            </a:r>
            <a:r>
              <a:rPr lang="it-IT" sz="1600" dirty="0">
                <a:solidFill>
                  <a:schemeClr val="accent1">
                    <a:lumMod val="75000"/>
                  </a:schemeClr>
                </a:solidFill>
                <a:latin typeface="Arial" panose="020B0604020202020204" pitchFamily="34" charset="0"/>
                <a:cs typeface="Arial" panose="020B0604020202020204" pitchFamily="34" charset="0"/>
              </a:rPr>
              <a:t>la </a:t>
            </a:r>
            <a:r>
              <a:rPr lang="it-IT" sz="1600" dirty="0" err="1">
                <a:solidFill>
                  <a:schemeClr val="accent1">
                    <a:lumMod val="75000"/>
                  </a:schemeClr>
                </a:solidFill>
                <a:latin typeface="Arial" panose="020B0604020202020204" pitchFamily="34" charset="0"/>
                <a:cs typeface="Arial" panose="020B0604020202020204" pitchFamily="34" charset="0"/>
              </a:rPr>
              <a:t>macrotipologia</a:t>
            </a:r>
            <a:r>
              <a:rPr lang="it-IT" sz="1600" dirty="0">
                <a:solidFill>
                  <a:schemeClr val="accent1">
                    <a:lumMod val="75000"/>
                  </a:schemeClr>
                </a:solidFill>
                <a:latin typeface="Arial" panose="020B0604020202020204" pitchFamily="34" charset="0"/>
                <a:cs typeface="Arial" panose="020B0604020202020204" pitchFamily="34" charset="0"/>
              </a:rPr>
              <a:t> formativa ”Formazione superiore”;</a:t>
            </a:r>
          </a:p>
          <a:p>
            <a:pPr algn="just" fontAlgn="auto">
              <a:spcBef>
                <a:spcPts val="600"/>
              </a:spcBef>
              <a:spcAft>
                <a:spcPts val="0"/>
              </a:spcAft>
              <a:defRPr/>
            </a:pPr>
            <a:r>
              <a:rPr lang="it-IT" sz="1600" dirty="0">
                <a:solidFill>
                  <a:schemeClr val="accent1">
                    <a:lumMod val="75000"/>
                  </a:schemeClr>
                </a:solidFill>
                <a:latin typeface="Arial" panose="020B0604020202020204" pitchFamily="34" charset="0"/>
                <a:cs typeface="Arial" panose="020B0604020202020204" pitchFamily="34" charset="0"/>
              </a:rPr>
              <a:t>- almeno </a:t>
            </a:r>
            <a:r>
              <a:rPr lang="it-IT" sz="1600" dirty="0">
                <a:solidFill>
                  <a:schemeClr val="accent1">
                    <a:lumMod val="75000"/>
                  </a:schemeClr>
                </a:solidFill>
                <a:latin typeface="Arial" panose="020B0604020202020204" pitchFamily="34" charset="0"/>
                <a:cs typeface="Arial" panose="020B0604020202020204" pitchFamily="34" charset="0"/>
              </a:rPr>
              <a:t>tre società sportive </a:t>
            </a:r>
            <a:r>
              <a:rPr lang="it-IT" sz="1600" dirty="0">
                <a:solidFill>
                  <a:schemeClr val="accent1">
                    <a:lumMod val="75000"/>
                  </a:schemeClr>
                </a:solidFill>
                <a:latin typeface="Arial" panose="020B0604020202020204" pitchFamily="34" charset="0"/>
                <a:cs typeface="Arial" panose="020B0604020202020204" pitchFamily="34" charset="0"/>
              </a:rPr>
              <a:t>o </a:t>
            </a:r>
            <a:r>
              <a:rPr lang="it-IT" sz="1600" dirty="0">
                <a:solidFill>
                  <a:schemeClr val="accent1">
                    <a:lumMod val="75000"/>
                  </a:schemeClr>
                </a:solidFill>
                <a:latin typeface="Arial" panose="020B0604020202020204" pitchFamily="34" charset="0"/>
                <a:cs typeface="Arial" panose="020B0604020202020204" pitchFamily="34" charset="0"/>
              </a:rPr>
              <a:t>in alternativa un’associazione polisportiva o società polisportiva attiva in almeno tre discipline sportive, aventi sedi legali ed operative nel territorio regionale </a:t>
            </a:r>
          </a:p>
          <a:p>
            <a:pPr algn="just" fontAlgn="auto">
              <a:spcBef>
                <a:spcPts val="600"/>
              </a:spcBef>
              <a:spcAft>
                <a:spcPts val="0"/>
              </a:spcAft>
              <a:defRPr/>
            </a:pPr>
            <a:r>
              <a:rPr lang="it-IT" sz="1600" dirty="0">
                <a:solidFill>
                  <a:schemeClr val="accent1">
                    <a:lumMod val="75000"/>
                  </a:schemeClr>
                </a:solidFill>
                <a:latin typeface="Arial" panose="020B0604020202020204" pitchFamily="34" charset="0"/>
                <a:cs typeface="Arial" panose="020B0604020202020204" pitchFamily="34" charset="0"/>
              </a:rPr>
              <a:t>- almeno </a:t>
            </a:r>
            <a:r>
              <a:rPr lang="it-IT" sz="1600" dirty="0">
                <a:solidFill>
                  <a:schemeClr val="accent1">
                    <a:lumMod val="75000"/>
                  </a:schemeClr>
                </a:solidFill>
                <a:latin typeface="Arial" panose="020B0604020202020204" pitchFamily="34" charset="0"/>
                <a:cs typeface="Arial" panose="020B0604020202020204" pitchFamily="34" charset="0"/>
              </a:rPr>
              <a:t>un soggetto attivo nell’intermediazione tra domanda ed offerta di lavoro autorizzato dalla Regione Marche </a:t>
            </a:r>
            <a:r>
              <a:rPr lang="it-IT" sz="1600" dirty="0">
                <a:solidFill>
                  <a:schemeClr val="accent1">
                    <a:lumMod val="75000"/>
                  </a:schemeClr>
                </a:solidFill>
                <a:latin typeface="Arial" panose="020B0604020202020204" pitchFamily="34" charset="0"/>
                <a:cs typeface="Arial" panose="020B0604020202020204" pitchFamily="34" charset="0"/>
              </a:rPr>
              <a:t>o dal </a:t>
            </a:r>
            <a:r>
              <a:rPr lang="it-IT" sz="1600" dirty="0">
                <a:solidFill>
                  <a:schemeClr val="accent1">
                    <a:lumMod val="75000"/>
                  </a:schemeClr>
                </a:solidFill>
                <a:latin typeface="Arial" panose="020B0604020202020204" pitchFamily="34" charset="0"/>
                <a:cs typeface="Arial" panose="020B0604020202020204" pitchFamily="34" charset="0"/>
              </a:rPr>
              <a:t>Ministero del </a:t>
            </a:r>
            <a:r>
              <a:rPr lang="it-IT" sz="1600" dirty="0">
                <a:solidFill>
                  <a:schemeClr val="accent1">
                    <a:lumMod val="75000"/>
                  </a:schemeClr>
                </a:solidFill>
                <a:latin typeface="Arial" panose="020B0604020202020204" pitchFamily="34" charset="0"/>
                <a:cs typeface="Arial" panose="020B0604020202020204" pitchFamily="34" charset="0"/>
              </a:rPr>
              <a:t>Lavoro</a:t>
            </a:r>
            <a:endParaRPr lang="it-IT" dirty="0">
              <a:solidFill>
                <a:schemeClr val="accent1">
                  <a:lumMod val="75000"/>
                </a:schemeClr>
              </a:solidFill>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olo rettangolo 3"/>
          <p:cNvSpPr/>
          <p:nvPr/>
        </p:nvSpPr>
        <p:spPr>
          <a:xfrm>
            <a:off x="0" y="4868863"/>
            <a:ext cx="2700338" cy="1989137"/>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pic>
        <p:nvPicPr>
          <p:cNvPr id="16386" name="Immagine 4" descr="C:\Users\FLORIA~1\AppData\Local\Temp\Rar$DIa0.715\ComposizioneLoghi.jpg"/>
          <p:cNvPicPr>
            <a:picLocks noChangeAspect="1" noChangeArrowheads="1"/>
          </p:cNvPicPr>
          <p:nvPr/>
        </p:nvPicPr>
        <p:blipFill>
          <a:blip r:embed="rId2"/>
          <a:srcRect/>
          <a:stretch>
            <a:fillRect/>
          </a:stretch>
        </p:blipFill>
        <p:spPr bwMode="auto">
          <a:xfrm>
            <a:off x="3132138" y="5575300"/>
            <a:ext cx="5534025" cy="1247775"/>
          </a:xfrm>
          <a:prstGeom prst="rect">
            <a:avLst/>
          </a:prstGeom>
          <a:noFill/>
          <a:ln w="9525">
            <a:noFill/>
            <a:miter lim="800000"/>
            <a:headEnd/>
            <a:tailEnd/>
          </a:ln>
        </p:spPr>
      </p:pic>
      <p:sp>
        <p:nvSpPr>
          <p:cNvPr id="3" name="CasellaDiTesto 2"/>
          <p:cNvSpPr txBox="1"/>
          <p:nvPr/>
        </p:nvSpPr>
        <p:spPr>
          <a:xfrm>
            <a:off x="179388" y="17463"/>
            <a:ext cx="7993062" cy="368300"/>
          </a:xfrm>
          <a:prstGeom prst="rect">
            <a:avLst/>
          </a:prstGeom>
          <a:noFill/>
        </p:spPr>
        <p:txBody>
          <a:bodyPr>
            <a:spAutoFit/>
          </a:bodyPr>
          <a:lstStyle/>
          <a:p>
            <a:pPr algn="ctr" fontAlgn="auto">
              <a:spcBef>
                <a:spcPts val="0"/>
              </a:spcBef>
              <a:spcAft>
                <a:spcPts val="0"/>
              </a:spcAft>
              <a:defRPr/>
            </a:pPr>
            <a:r>
              <a:rPr lang="it-IT" dirty="0">
                <a:solidFill>
                  <a:schemeClr val="accent1">
                    <a:lumMod val="75000"/>
                  </a:schemeClr>
                </a:solidFill>
                <a:latin typeface="Arial Black" panose="020B0A04020102020204" pitchFamily="34" charset="0"/>
                <a:cs typeface="+mn-cs"/>
              </a:rPr>
              <a:t>LA STRUTTURA DELL’INTERVENTO INTEGRATO</a:t>
            </a:r>
            <a:endParaRPr lang="it-IT" dirty="0">
              <a:solidFill>
                <a:schemeClr val="accent1">
                  <a:lumMod val="75000"/>
                </a:schemeClr>
              </a:solidFill>
              <a:latin typeface="Arial Black" panose="020B0A04020102020204" pitchFamily="34" charset="0"/>
              <a:cs typeface="+mn-cs"/>
            </a:endParaRPr>
          </a:p>
        </p:txBody>
      </p:sp>
      <p:sp>
        <p:nvSpPr>
          <p:cNvPr id="7" name="CasellaDiTesto 6"/>
          <p:cNvSpPr txBox="1"/>
          <p:nvPr/>
        </p:nvSpPr>
        <p:spPr>
          <a:xfrm>
            <a:off x="684213" y="298450"/>
            <a:ext cx="7621587" cy="5324475"/>
          </a:xfrm>
          <a:prstGeom prst="rect">
            <a:avLst/>
          </a:prstGeom>
          <a:noFill/>
        </p:spPr>
        <p:txBody>
          <a:bodyPr>
            <a:spAutoFit/>
          </a:bodyPr>
          <a:lstStyle/>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fase 1 - SELEZIONE </a:t>
            </a:r>
          </a:p>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Il percorso  è </a:t>
            </a:r>
            <a:r>
              <a:rPr lang="it-IT" sz="1100" dirty="0">
                <a:solidFill>
                  <a:schemeClr val="accent1">
                    <a:lumMod val="75000"/>
                  </a:schemeClr>
                </a:solidFill>
                <a:latin typeface="Arial" panose="020B0604020202020204" pitchFamily="34" charset="0"/>
                <a:cs typeface="Arial" panose="020B0604020202020204" pitchFamily="34" charset="0"/>
              </a:rPr>
              <a:t>destinato a 50 giovani </a:t>
            </a:r>
            <a:r>
              <a:rPr lang="it-IT" sz="1100" dirty="0" err="1">
                <a:solidFill>
                  <a:schemeClr val="accent1">
                    <a:lumMod val="75000"/>
                  </a:schemeClr>
                </a:solidFill>
                <a:latin typeface="Arial" panose="020B0604020202020204" pitchFamily="34" charset="0"/>
                <a:cs typeface="Arial" panose="020B0604020202020204" pitchFamily="34" charset="0"/>
              </a:rPr>
              <a:t>NEETs</a:t>
            </a:r>
            <a:r>
              <a:rPr lang="it-IT" sz="1100" dirty="0">
                <a:solidFill>
                  <a:schemeClr val="accent1">
                    <a:lumMod val="75000"/>
                  </a:schemeClr>
                </a:solidFill>
                <a:latin typeface="Arial" panose="020B0604020202020204" pitchFamily="34" charset="0"/>
                <a:cs typeface="Arial" panose="020B0604020202020204" pitchFamily="34" charset="0"/>
              </a:rPr>
              <a:t> residenti </a:t>
            </a:r>
            <a:r>
              <a:rPr lang="it-IT" sz="1100" dirty="0">
                <a:solidFill>
                  <a:schemeClr val="accent1">
                    <a:lumMod val="75000"/>
                  </a:schemeClr>
                </a:solidFill>
                <a:latin typeface="Arial" panose="020B0604020202020204" pitchFamily="34" charset="0"/>
                <a:cs typeface="Arial" panose="020B0604020202020204" pitchFamily="34" charset="0"/>
              </a:rPr>
              <a:t>nella provincia di Ancona </a:t>
            </a:r>
            <a:r>
              <a:rPr lang="it-IT" sz="1100" dirty="0">
                <a:solidFill>
                  <a:schemeClr val="accent1">
                    <a:lumMod val="75000"/>
                  </a:schemeClr>
                </a:solidFill>
                <a:latin typeface="Arial" panose="020B0604020202020204" pitchFamily="34" charset="0"/>
                <a:cs typeface="Arial" panose="020B0604020202020204" pitchFamily="34" charset="0"/>
              </a:rPr>
              <a:t>(14), Ascoli Piceno (9), Fermo (4), </a:t>
            </a:r>
            <a:r>
              <a:rPr lang="it-IT" sz="1100" dirty="0">
                <a:solidFill>
                  <a:schemeClr val="accent1">
                    <a:lumMod val="75000"/>
                  </a:schemeClr>
                </a:solidFill>
                <a:latin typeface="Arial" panose="020B0604020202020204" pitchFamily="34" charset="0"/>
                <a:cs typeface="Arial" panose="020B0604020202020204" pitchFamily="34" charset="0"/>
              </a:rPr>
              <a:t>Macerata </a:t>
            </a:r>
            <a:r>
              <a:rPr lang="it-IT" sz="1100" dirty="0">
                <a:solidFill>
                  <a:schemeClr val="accent1">
                    <a:lumMod val="75000"/>
                  </a:schemeClr>
                </a:solidFill>
                <a:latin typeface="Arial" panose="020B0604020202020204" pitchFamily="34" charset="0"/>
                <a:cs typeface="Arial" panose="020B0604020202020204" pitchFamily="34" charset="0"/>
              </a:rPr>
              <a:t>(13) </a:t>
            </a:r>
            <a:r>
              <a:rPr lang="it-IT" sz="1100" dirty="0">
                <a:solidFill>
                  <a:schemeClr val="accent1">
                    <a:lumMod val="75000"/>
                  </a:schemeClr>
                </a:solidFill>
                <a:latin typeface="Arial" panose="020B0604020202020204" pitchFamily="34" charset="0"/>
                <a:cs typeface="Arial" panose="020B0604020202020204" pitchFamily="34" charset="0"/>
              </a:rPr>
              <a:t>e </a:t>
            </a:r>
            <a:r>
              <a:rPr lang="it-IT" sz="1100" dirty="0">
                <a:solidFill>
                  <a:schemeClr val="accent1">
                    <a:lumMod val="75000"/>
                  </a:schemeClr>
                </a:solidFill>
                <a:latin typeface="Arial" panose="020B0604020202020204" pitchFamily="34" charset="0"/>
                <a:cs typeface="Arial" panose="020B0604020202020204" pitchFamily="34" charset="0"/>
              </a:rPr>
              <a:t>Pesaro-Urbino (10). I </a:t>
            </a:r>
            <a:r>
              <a:rPr lang="it-IT" sz="1100" dirty="0">
                <a:solidFill>
                  <a:schemeClr val="accent1">
                    <a:lumMod val="75000"/>
                  </a:schemeClr>
                </a:solidFill>
                <a:latin typeface="Arial" panose="020B0604020202020204" pitchFamily="34" charset="0"/>
                <a:cs typeface="Arial" panose="020B0604020202020204" pitchFamily="34" charset="0"/>
              </a:rPr>
              <a:t>giovani che faranno domanda di iscrizione saranno indirizzati in un percorso di orientamento/</a:t>
            </a:r>
            <a:r>
              <a:rPr lang="it-IT" sz="1100" dirty="0" err="1">
                <a:solidFill>
                  <a:schemeClr val="accent1">
                    <a:lumMod val="75000"/>
                  </a:schemeClr>
                </a:solidFill>
                <a:latin typeface="Arial" panose="020B0604020202020204" pitchFamily="34" charset="0"/>
                <a:cs typeface="Arial" panose="020B0604020202020204" pitchFamily="34" charset="0"/>
              </a:rPr>
              <a:t>profiling</a:t>
            </a:r>
            <a:r>
              <a:rPr lang="it-IT" sz="1100" dirty="0">
                <a:solidFill>
                  <a:schemeClr val="accent1">
                    <a:lumMod val="75000"/>
                  </a:schemeClr>
                </a:solidFill>
                <a:latin typeface="Arial" panose="020B0604020202020204" pitchFamily="34" charset="0"/>
                <a:cs typeface="Arial" panose="020B0604020202020204" pitchFamily="34" charset="0"/>
              </a:rPr>
              <a:t> strutturato, che li aiuti ad acquisire consapevolezza sulle proprie competenze, capacità di attività sportive, aspirazioni formative e professionali; </a:t>
            </a:r>
            <a:endParaRPr lang="it-IT" sz="1100" dirty="0">
              <a:solidFill>
                <a:schemeClr val="accent1">
                  <a:lumMod val="75000"/>
                </a:schemeClr>
              </a:solidFill>
              <a:latin typeface="Arial" panose="020B0604020202020204" pitchFamily="34" charset="0"/>
              <a:cs typeface="Arial" panose="020B0604020202020204" pitchFamily="34" charset="0"/>
            </a:endParaRPr>
          </a:p>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Costo </a:t>
            </a:r>
            <a:r>
              <a:rPr lang="it-IT" sz="1100" dirty="0">
                <a:solidFill>
                  <a:schemeClr val="accent1">
                    <a:lumMod val="75000"/>
                  </a:schemeClr>
                </a:solidFill>
                <a:latin typeface="Arial" panose="020B0604020202020204" pitchFamily="34" charset="0"/>
                <a:cs typeface="Arial" panose="020B0604020202020204" pitchFamily="34" charset="0"/>
              </a:rPr>
              <a:t>massimo previsto:  € 20.000,00.</a:t>
            </a:r>
          </a:p>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fase </a:t>
            </a:r>
            <a:r>
              <a:rPr lang="it-IT" sz="1100" dirty="0">
                <a:solidFill>
                  <a:schemeClr val="accent1">
                    <a:lumMod val="75000"/>
                  </a:schemeClr>
                </a:solidFill>
                <a:latin typeface="Arial" panose="020B0604020202020204" pitchFamily="34" charset="0"/>
                <a:cs typeface="Arial" panose="020B0604020202020204" pitchFamily="34" charset="0"/>
              </a:rPr>
              <a:t>2 - CORSO DI FORMAZIONE</a:t>
            </a:r>
          </a:p>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Il giovane </a:t>
            </a:r>
            <a:r>
              <a:rPr lang="it-IT" sz="1100" dirty="0">
                <a:solidFill>
                  <a:schemeClr val="accent1">
                    <a:lumMod val="75000"/>
                  </a:schemeClr>
                </a:solidFill>
                <a:latin typeface="Arial" panose="020B0604020202020204" pitchFamily="34" charset="0"/>
                <a:cs typeface="Arial" panose="020B0604020202020204" pitchFamily="34" charset="0"/>
              </a:rPr>
              <a:t>sarà inserito in </a:t>
            </a:r>
            <a:r>
              <a:rPr lang="it-IT" sz="1100" dirty="0">
                <a:solidFill>
                  <a:schemeClr val="accent1">
                    <a:lumMod val="75000"/>
                  </a:schemeClr>
                </a:solidFill>
                <a:latin typeface="Arial" panose="020B0604020202020204" pitchFamily="34" charset="0"/>
                <a:cs typeface="Arial" panose="020B0604020202020204" pitchFamily="34" charset="0"/>
              </a:rPr>
              <a:t>un percorso formativo di 400 ore per il raggiungimento di una </a:t>
            </a:r>
            <a:r>
              <a:rPr lang="it-IT" sz="1100" dirty="0">
                <a:solidFill>
                  <a:schemeClr val="accent1">
                    <a:lumMod val="75000"/>
                  </a:schemeClr>
                </a:solidFill>
                <a:latin typeface="Arial" panose="020B0604020202020204" pitchFamily="34" charset="0"/>
                <a:cs typeface="Arial" panose="020B0604020202020204" pitchFamily="34" charset="0"/>
              </a:rPr>
              <a:t>qualifica di </a:t>
            </a:r>
            <a:r>
              <a:rPr lang="it-IT" sz="1100" dirty="0">
                <a:solidFill>
                  <a:schemeClr val="accent1">
                    <a:lumMod val="75000"/>
                  </a:schemeClr>
                </a:solidFill>
                <a:latin typeface="Arial" panose="020B0604020202020204" pitchFamily="34" charset="0"/>
                <a:cs typeface="Arial" panose="020B0604020202020204" pitchFamily="34" charset="0"/>
              </a:rPr>
              <a:t>I livello. </a:t>
            </a:r>
            <a:r>
              <a:rPr lang="it-IT" sz="1100" dirty="0">
                <a:solidFill>
                  <a:schemeClr val="accent1">
                    <a:lumMod val="75000"/>
                  </a:schemeClr>
                </a:solidFill>
                <a:latin typeface="Arial" panose="020B0604020202020204" pitchFamily="34" charset="0"/>
                <a:cs typeface="Arial" panose="020B0604020202020204" pitchFamily="34" charset="0"/>
              </a:rPr>
              <a:t>Le </a:t>
            </a:r>
            <a:r>
              <a:rPr lang="it-IT" sz="1100" dirty="0">
                <a:solidFill>
                  <a:schemeClr val="accent1">
                    <a:lumMod val="75000"/>
                  </a:schemeClr>
                </a:solidFill>
                <a:latin typeface="Arial" panose="020B0604020202020204" pitchFamily="34" charset="0"/>
                <a:cs typeface="Arial" panose="020B0604020202020204" pitchFamily="34" charset="0"/>
              </a:rPr>
              <a:t>tematiche formative verranno definite con riferimento sia agli esiti del percorso di orientamento che delle vocazioni produttive e dei fabbisogni formativi territoriali.</a:t>
            </a:r>
          </a:p>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Costo </a:t>
            </a:r>
            <a:r>
              <a:rPr lang="it-IT" sz="1100" dirty="0" err="1">
                <a:solidFill>
                  <a:schemeClr val="accent1">
                    <a:lumMod val="75000"/>
                  </a:schemeClr>
                </a:solidFill>
                <a:latin typeface="Arial" panose="020B0604020202020204" pitchFamily="34" charset="0"/>
                <a:cs typeface="Arial" panose="020B0604020202020204" pitchFamily="34" charset="0"/>
              </a:rPr>
              <a:t>max</a:t>
            </a:r>
            <a:r>
              <a:rPr lang="it-IT" sz="1100" dirty="0">
                <a:solidFill>
                  <a:schemeClr val="accent1">
                    <a:lumMod val="75000"/>
                  </a:schemeClr>
                </a:solidFill>
                <a:latin typeface="Arial" panose="020B0604020202020204" pitchFamily="34" charset="0"/>
                <a:cs typeface="Arial" panose="020B0604020202020204" pitchFamily="34" charset="0"/>
              </a:rPr>
              <a:t> previsto:  € 180.000,00 (€ 9,00 x 50 allievi x 400 ore)</a:t>
            </a:r>
          </a:p>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fase </a:t>
            </a:r>
            <a:r>
              <a:rPr lang="it-IT" sz="1100" dirty="0">
                <a:solidFill>
                  <a:schemeClr val="accent1">
                    <a:lumMod val="75000"/>
                  </a:schemeClr>
                </a:solidFill>
                <a:latin typeface="Arial" panose="020B0604020202020204" pitchFamily="34" charset="0"/>
                <a:cs typeface="Arial" panose="020B0604020202020204" pitchFamily="34" charset="0"/>
              </a:rPr>
              <a:t>3 – MISURE DI ACCOMPAGNAMENTO/PERCORSO SPORTIVO</a:t>
            </a:r>
          </a:p>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Parallelamente al corso di formazione, il giovane selezionato inizierà un percorso sportivo, quale misura di accompagnamento del progetto formativo, all’interno dell’associazione/i polisportiva/e o società polisportiva/e, componente/i dell’ATI/ATS risultate vincitrici in graduatoria, della durata di 6 mesi. I giovani parteciperanno ad attività sportive attrattive e inclusive, con valenza di “lavoro di squadra”. Le attività potranno riguardare sia sport di squadra che sport di gruppo. </a:t>
            </a:r>
            <a:endParaRPr lang="it-IT" sz="1100" dirty="0">
              <a:solidFill>
                <a:schemeClr val="accent1">
                  <a:lumMod val="75000"/>
                </a:schemeClr>
              </a:solidFill>
              <a:latin typeface="Arial" panose="020B0604020202020204" pitchFamily="34" charset="0"/>
              <a:cs typeface="Arial" panose="020B0604020202020204" pitchFamily="34" charset="0"/>
            </a:endParaRPr>
          </a:p>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 Costo </a:t>
            </a:r>
            <a:r>
              <a:rPr lang="it-IT" sz="1100" dirty="0">
                <a:solidFill>
                  <a:schemeClr val="accent1">
                    <a:lumMod val="75000"/>
                  </a:schemeClr>
                </a:solidFill>
                <a:latin typeface="Arial" panose="020B0604020202020204" pitchFamily="34" charset="0"/>
                <a:cs typeface="Arial" panose="020B0604020202020204" pitchFamily="34" charset="0"/>
              </a:rPr>
              <a:t>massimo previsto € 25.000,00 (€ 500,00 x n. 50 </a:t>
            </a:r>
            <a:r>
              <a:rPr lang="it-IT" sz="1100" dirty="0">
                <a:solidFill>
                  <a:schemeClr val="accent1">
                    <a:lumMod val="75000"/>
                  </a:schemeClr>
                </a:solidFill>
                <a:latin typeface="Arial" panose="020B0604020202020204" pitchFamily="34" charset="0"/>
                <a:cs typeface="Arial" panose="020B0604020202020204" pitchFamily="34" charset="0"/>
              </a:rPr>
              <a:t>partecipanti)</a:t>
            </a:r>
            <a:endParaRPr lang="it-IT" sz="1100" dirty="0">
              <a:solidFill>
                <a:schemeClr val="accent1">
                  <a:lumMod val="75000"/>
                </a:schemeClr>
              </a:solidFill>
              <a:latin typeface="Arial" panose="020B0604020202020204" pitchFamily="34" charset="0"/>
              <a:cs typeface="Arial" panose="020B0604020202020204" pitchFamily="34" charset="0"/>
            </a:endParaRPr>
          </a:p>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fase </a:t>
            </a:r>
            <a:r>
              <a:rPr lang="it-IT" sz="1100" dirty="0">
                <a:solidFill>
                  <a:schemeClr val="accent1">
                    <a:lumMod val="75000"/>
                  </a:schemeClr>
                </a:solidFill>
                <a:latin typeface="Arial" panose="020B0604020202020204" pitchFamily="34" charset="0"/>
                <a:cs typeface="Arial" panose="020B0604020202020204" pitchFamily="34" charset="0"/>
              </a:rPr>
              <a:t>4 – TIROCINIO</a:t>
            </a:r>
          </a:p>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Al termine del percorso sportivo e del corso di formazione è prevista la realizzazione di </a:t>
            </a:r>
            <a:r>
              <a:rPr lang="it-IT" sz="1100" dirty="0">
                <a:solidFill>
                  <a:schemeClr val="accent1">
                    <a:lumMod val="75000"/>
                  </a:schemeClr>
                </a:solidFill>
                <a:latin typeface="Arial" panose="020B0604020202020204" pitchFamily="34" charset="0"/>
                <a:cs typeface="Arial" panose="020B0604020202020204" pitchFamily="34" charset="0"/>
              </a:rPr>
              <a:t>tirocini presso imprese. </a:t>
            </a:r>
            <a:endParaRPr lang="it-IT" sz="1100" dirty="0">
              <a:solidFill>
                <a:schemeClr val="accent1">
                  <a:lumMod val="75000"/>
                </a:schemeClr>
              </a:solidFill>
              <a:latin typeface="Arial" panose="020B0604020202020204" pitchFamily="34" charset="0"/>
              <a:cs typeface="Arial" panose="020B0604020202020204" pitchFamily="34" charset="0"/>
            </a:endParaRPr>
          </a:p>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Saranno messi a disposizione n.25 tirocini della durata di 6 mesi. </a:t>
            </a:r>
          </a:p>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Potranno </a:t>
            </a:r>
            <a:r>
              <a:rPr lang="it-IT" sz="1100" dirty="0">
                <a:solidFill>
                  <a:schemeClr val="accent1">
                    <a:lumMod val="75000"/>
                  </a:schemeClr>
                </a:solidFill>
                <a:latin typeface="Arial" panose="020B0604020202020204" pitchFamily="34" charset="0"/>
                <a:cs typeface="Arial" panose="020B0604020202020204" pitchFamily="34" charset="0"/>
              </a:rPr>
              <a:t>accedere al tirocinio solo i giovani </a:t>
            </a:r>
            <a:r>
              <a:rPr lang="it-IT" sz="1100" dirty="0" err="1">
                <a:solidFill>
                  <a:schemeClr val="accent1">
                    <a:lumMod val="75000"/>
                  </a:schemeClr>
                </a:solidFill>
                <a:latin typeface="Arial" panose="020B0604020202020204" pitchFamily="34" charset="0"/>
                <a:cs typeface="Arial" panose="020B0604020202020204" pitchFamily="34" charset="0"/>
              </a:rPr>
              <a:t>Neets</a:t>
            </a:r>
            <a:r>
              <a:rPr lang="it-IT" sz="1100" dirty="0">
                <a:solidFill>
                  <a:schemeClr val="accent1">
                    <a:lumMod val="75000"/>
                  </a:schemeClr>
                </a:solidFill>
                <a:latin typeface="Arial" panose="020B0604020202020204" pitchFamily="34" charset="0"/>
                <a:cs typeface="Arial" panose="020B0604020202020204" pitchFamily="34" charset="0"/>
              </a:rPr>
              <a:t> partecipanti all’intero percorso integrato </a:t>
            </a:r>
            <a:r>
              <a:rPr lang="it-IT" sz="1100" dirty="0">
                <a:solidFill>
                  <a:schemeClr val="accent1">
                    <a:lumMod val="75000"/>
                  </a:schemeClr>
                </a:solidFill>
                <a:latin typeface="Arial" panose="020B0604020202020204" pitchFamily="34" charset="0"/>
                <a:cs typeface="Arial" panose="020B0604020202020204" pitchFamily="34" charset="0"/>
              </a:rPr>
              <a:t>che avranno </a:t>
            </a:r>
            <a:r>
              <a:rPr lang="it-IT" sz="1100" dirty="0">
                <a:solidFill>
                  <a:schemeClr val="accent1">
                    <a:lumMod val="75000"/>
                  </a:schemeClr>
                </a:solidFill>
                <a:latin typeface="Arial" panose="020B0604020202020204" pitchFamily="34" charset="0"/>
                <a:cs typeface="Arial" panose="020B0604020202020204" pitchFamily="34" charset="0"/>
              </a:rPr>
              <a:t>superato l’esame del corso formativo di qualifica di I </a:t>
            </a:r>
            <a:r>
              <a:rPr lang="it-IT" sz="1100" dirty="0">
                <a:solidFill>
                  <a:schemeClr val="accent1">
                    <a:lumMod val="75000"/>
                  </a:schemeClr>
                </a:solidFill>
                <a:latin typeface="Arial" panose="020B0604020202020204" pitchFamily="34" charset="0"/>
                <a:cs typeface="Arial" panose="020B0604020202020204" pitchFamily="34" charset="0"/>
              </a:rPr>
              <a:t>livello e avranno </a:t>
            </a:r>
            <a:r>
              <a:rPr lang="it-IT" sz="1100" dirty="0">
                <a:solidFill>
                  <a:schemeClr val="accent1">
                    <a:lumMod val="75000"/>
                  </a:schemeClr>
                </a:solidFill>
                <a:latin typeface="Arial" panose="020B0604020202020204" pitchFamily="34" charset="0"/>
                <a:cs typeface="Arial" panose="020B0604020202020204" pitchFamily="34" charset="0"/>
              </a:rPr>
              <a:t>ottenuto, a conclusione del percorso sportivo, </a:t>
            </a:r>
            <a:r>
              <a:rPr lang="it-IT" sz="1100" dirty="0">
                <a:solidFill>
                  <a:schemeClr val="accent1">
                    <a:lumMod val="75000"/>
                  </a:schemeClr>
                </a:solidFill>
                <a:latin typeface="Arial" panose="020B0604020202020204" pitchFamily="34" charset="0"/>
                <a:cs typeface="Arial" panose="020B0604020202020204" pitchFamily="34" charset="0"/>
              </a:rPr>
              <a:t>una valutazione positiva.</a:t>
            </a:r>
            <a:endParaRPr lang="it-IT" sz="1100" dirty="0">
              <a:solidFill>
                <a:schemeClr val="accent1">
                  <a:lumMod val="75000"/>
                </a:schemeClr>
              </a:solidFill>
              <a:latin typeface="Arial" panose="020B0604020202020204" pitchFamily="34" charset="0"/>
              <a:cs typeface="Arial" panose="020B0604020202020204" pitchFamily="34" charset="0"/>
            </a:endParaRPr>
          </a:p>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Costo </a:t>
            </a:r>
            <a:r>
              <a:rPr lang="it-IT" sz="1100" dirty="0">
                <a:solidFill>
                  <a:schemeClr val="accent1">
                    <a:lumMod val="75000"/>
                  </a:schemeClr>
                </a:solidFill>
                <a:latin typeface="Arial" panose="020B0604020202020204" pitchFamily="34" charset="0"/>
                <a:cs typeface="Arial" panose="020B0604020202020204" pitchFamily="34" charset="0"/>
              </a:rPr>
              <a:t>massimo previsto € </a:t>
            </a:r>
            <a:r>
              <a:rPr lang="it-IT" sz="1100" dirty="0">
                <a:solidFill>
                  <a:schemeClr val="accent1">
                    <a:lumMod val="75000"/>
                  </a:schemeClr>
                </a:solidFill>
                <a:latin typeface="Arial" panose="020B0604020202020204" pitchFamily="34" charset="0"/>
                <a:cs typeface="Arial" panose="020B0604020202020204" pitchFamily="34" charset="0"/>
              </a:rPr>
              <a:t>75.000,00 </a:t>
            </a:r>
            <a:r>
              <a:rPr lang="it-IT" sz="1100" dirty="0">
                <a:solidFill>
                  <a:schemeClr val="accent1">
                    <a:lumMod val="75000"/>
                  </a:schemeClr>
                </a:solidFill>
                <a:latin typeface="Arial" panose="020B0604020202020204" pitchFamily="34" charset="0"/>
                <a:cs typeface="Arial" panose="020B0604020202020204" pitchFamily="34" charset="0"/>
              </a:rPr>
              <a:t>(€ 500,00 x </a:t>
            </a:r>
            <a:r>
              <a:rPr lang="it-IT" sz="1100" dirty="0">
                <a:solidFill>
                  <a:schemeClr val="accent1">
                    <a:lumMod val="75000"/>
                  </a:schemeClr>
                </a:solidFill>
                <a:latin typeface="Arial" panose="020B0604020202020204" pitchFamily="34" charset="0"/>
                <a:cs typeface="Arial" panose="020B0604020202020204" pitchFamily="34" charset="0"/>
              </a:rPr>
              <a:t>6 mesi x n</a:t>
            </a:r>
            <a:r>
              <a:rPr lang="it-IT" sz="1100" dirty="0">
                <a:solidFill>
                  <a:schemeClr val="accent1">
                    <a:lumMod val="75000"/>
                  </a:schemeClr>
                </a:solidFill>
                <a:latin typeface="Arial" panose="020B0604020202020204" pitchFamily="34" charset="0"/>
                <a:cs typeface="Arial" panose="020B0604020202020204" pitchFamily="34" charset="0"/>
              </a:rPr>
              <a:t>. 25 partecipanti</a:t>
            </a:r>
            <a:r>
              <a:rPr lang="it-IT" sz="1100" dirty="0">
                <a:solidFill>
                  <a:schemeClr val="accent1">
                    <a:lumMod val="75000"/>
                  </a:schemeClr>
                </a:solidFill>
                <a:latin typeface="Arial" panose="020B0604020202020204" pitchFamily="34" charset="0"/>
                <a:cs typeface="Arial" panose="020B0604020202020204" pitchFamily="34" charset="0"/>
              </a:rPr>
              <a:t>)</a:t>
            </a:r>
            <a:endParaRPr lang="it-IT" sz="1100" dirty="0">
              <a:solidFill>
                <a:schemeClr val="accent1">
                  <a:lumMod val="75000"/>
                </a:schemeClr>
              </a:solidFill>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olo rettangolo 3"/>
          <p:cNvSpPr/>
          <p:nvPr/>
        </p:nvSpPr>
        <p:spPr>
          <a:xfrm>
            <a:off x="0" y="4868863"/>
            <a:ext cx="2700338" cy="1989137"/>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pic>
        <p:nvPicPr>
          <p:cNvPr id="17410" name="Immagine 4" descr="C:\Users\FLORIA~1\AppData\Local\Temp\Rar$DIa0.715\ComposizioneLoghi.jpg"/>
          <p:cNvPicPr>
            <a:picLocks noChangeAspect="1" noChangeArrowheads="1"/>
          </p:cNvPicPr>
          <p:nvPr/>
        </p:nvPicPr>
        <p:blipFill>
          <a:blip r:embed="rId2"/>
          <a:srcRect/>
          <a:stretch>
            <a:fillRect/>
          </a:stretch>
        </p:blipFill>
        <p:spPr bwMode="auto">
          <a:xfrm>
            <a:off x="3132138" y="5575300"/>
            <a:ext cx="5534025" cy="1247775"/>
          </a:xfrm>
          <a:prstGeom prst="rect">
            <a:avLst/>
          </a:prstGeom>
          <a:noFill/>
          <a:ln w="9525">
            <a:noFill/>
            <a:miter lim="800000"/>
            <a:headEnd/>
            <a:tailEnd/>
          </a:ln>
        </p:spPr>
      </p:pic>
      <p:sp>
        <p:nvSpPr>
          <p:cNvPr id="6" name="Text Box 9"/>
          <p:cNvSpPr txBox="1">
            <a:spLocks noChangeArrowheads="1"/>
          </p:cNvSpPr>
          <p:nvPr/>
        </p:nvSpPr>
        <p:spPr bwMode="auto">
          <a:xfrm>
            <a:off x="107950" y="115888"/>
            <a:ext cx="8393113" cy="1416050"/>
          </a:xfrm>
          <a:prstGeom prst="rect">
            <a:avLst/>
          </a:prstGeom>
          <a:noFill/>
          <a:ln>
            <a:noFill/>
          </a:ln>
          <a:effectLst/>
          <a:extLst/>
        </p:spPr>
        <p:txBody>
          <a:bodyPr>
            <a:spAutoFit/>
          </a:bodyPr>
          <a:lstStyle/>
          <a:p>
            <a:pPr algn="ctr" fontAlgn="auto">
              <a:spcBef>
                <a:spcPts val="0"/>
              </a:spcBef>
              <a:spcAft>
                <a:spcPts val="0"/>
              </a:spcAft>
              <a:defRPr/>
            </a:pPr>
            <a:r>
              <a:rPr lang="it-IT" sz="2200" b="1" dirty="0">
                <a:solidFill>
                  <a:srgbClr val="333399">
                    <a:lumMod val="75000"/>
                  </a:srgbClr>
                </a:solidFill>
                <a:effectLst>
                  <a:outerShdw blurRad="38100" dist="38100" dir="2700000" algn="tl">
                    <a:srgbClr val="C0C0C0"/>
                  </a:outerShdw>
                </a:effectLst>
                <a:latin typeface="Verdana" pitchFamily="34" charset="0"/>
                <a:cs typeface="+mn-cs"/>
              </a:rPr>
              <a:t>Il bando «Big Band» </a:t>
            </a:r>
          </a:p>
          <a:p>
            <a:pPr algn="ctr" fontAlgn="auto">
              <a:spcBef>
                <a:spcPts val="0"/>
              </a:spcBef>
              <a:spcAft>
                <a:spcPts val="0"/>
              </a:spcAft>
              <a:defRPr/>
            </a:pPr>
            <a:r>
              <a:rPr lang="it-IT" sz="1600" b="1" dirty="0">
                <a:solidFill>
                  <a:srgbClr val="333399">
                    <a:lumMod val="75000"/>
                  </a:srgbClr>
                </a:solidFill>
                <a:effectLst>
                  <a:outerShdw blurRad="38100" dist="38100" dir="2700000" algn="tl">
                    <a:srgbClr val="C0C0C0"/>
                  </a:outerShdw>
                </a:effectLst>
                <a:latin typeface="Verdana" pitchFamily="34" charset="0"/>
                <a:cs typeface="+mn-cs"/>
              </a:rPr>
              <a:t>(Avviso quadro pluriennale in 3 lotti per l'individuazione di soggetti ai quali affidare l’erogazione di percorsi di: Formazione Professionale per il rilascio di Qualifica e Specializzazione, Formazione per l’inserimento lavorativo e formazione Permanente, Formazione Continua.)</a:t>
            </a:r>
          </a:p>
        </p:txBody>
      </p:sp>
      <p:sp>
        <p:nvSpPr>
          <p:cNvPr id="8" name="Rettangolo 8"/>
          <p:cNvSpPr>
            <a:spLocks noChangeArrowheads="1"/>
          </p:cNvSpPr>
          <p:nvPr/>
        </p:nvSpPr>
        <p:spPr bwMode="auto">
          <a:xfrm>
            <a:off x="539750" y="1700213"/>
            <a:ext cx="8253413" cy="2862262"/>
          </a:xfrm>
          <a:prstGeom prst="rect">
            <a:avLst/>
          </a:prstGeom>
          <a:noFill/>
          <a:ln>
            <a:noFill/>
          </a:ln>
          <a:extLst>
            <a:ext uri="{909E8E84-426E-40DD-AFC4-6F175D3DCCD1}"/>
            <a:ext uri="{91240B29-F687-4F45-9708-019B960494DF}"/>
          </a:extLst>
        </p:spPr>
        <p:txBody>
          <a:bodyPr>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fontAlgn="auto">
              <a:spcBef>
                <a:spcPts val="0"/>
              </a:spcBef>
              <a:spcAft>
                <a:spcPts val="0"/>
              </a:spcAft>
              <a:buFont typeface="Wingdings" panose="05000000000000000000" pitchFamily="2" charset="2"/>
              <a:buChar char="§"/>
              <a:defRPr/>
            </a:pPr>
            <a:r>
              <a:rPr lang="it-IT" altLang="it-IT" b="1" u="sng" dirty="0" smtClean="0">
                <a:solidFill>
                  <a:schemeClr val="accent1">
                    <a:lumMod val="75000"/>
                  </a:schemeClr>
                </a:solidFill>
              </a:rPr>
              <a:t>Finalità e obiettivi:</a:t>
            </a:r>
          </a:p>
          <a:p>
            <a:pPr algn="just" fontAlgn="auto">
              <a:spcBef>
                <a:spcPts val="0"/>
              </a:spcBef>
              <a:spcAft>
                <a:spcPts val="0"/>
              </a:spcAft>
              <a:buFont typeface="Wingdings" panose="05000000000000000000" pitchFamily="2" charset="2"/>
              <a:buChar char="§"/>
              <a:defRPr/>
            </a:pPr>
            <a:endParaRPr lang="it-IT" altLang="it-IT" dirty="0" smtClean="0">
              <a:solidFill>
                <a:schemeClr val="accent1">
                  <a:lumMod val="75000"/>
                </a:schemeClr>
              </a:solidFill>
            </a:endParaRPr>
          </a:p>
          <a:p>
            <a:pPr marL="0" indent="0" algn="just" fontAlgn="auto">
              <a:spcBef>
                <a:spcPts val="0"/>
              </a:spcBef>
              <a:spcAft>
                <a:spcPts val="0"/>
              </a:spcAft>
              <a:defRPr/>
            </a:pPr>
            <a:r>
              <a:rPr lang="it-IT" altLang="it-IT" sz="1600" dirty="0" smtClean="0">
                <a:solidFill>
                  <a:schemeClr val="accent1">
                    <a:lumMod val="75000"/>
                  </a:schemeClr>
                </a:solidFill>
              </a:rPr>
              <a:t>• razionalizzare </a:t>
            </a:r>
            <a:r>
              <a:rPr lang="it-IT" altLang="it-IT" sz="1600" dirty="0">
                <a:solidFill>
                  <a:schemeClr val="accent1">
                    <a:lumMod val="75000"/>
                  </a:schemeClr>
                </a:solidFill>
              </a:rPr>
              <a:t>e semplificare le procedure di attuazione delle azioni formative, riducendone significativamente i tempi di attivazione, per rispondere con maggiore tempestività ed efficacia ai processi di cambiamento e innovazione dal sistema produttivo;  </a:t>
            </a:r>
          </a:p>
          <a:p>
            <a:pPr marL="0" indent="0" algn="just" fontAlgn="auto">
              <a:spcBef>
                <a:spcPts val="0"/>
              </a:spcBef>
              <a:spcAft>
                <a:spcPts val="0"/>
              </a:spcAft>
              <a:defRPr/>
            </a:pPr>
            <a:r>
              <a:rPr lang="it-IT" altLang="it-IT" sz="1600" dirty="0" smtClean="0">
                <a:solidFill>
                  <a:schemeClr val="accent1">
                    <a:lumMod val="75000"/>
                  </a:schemeClr>
                </a:solidFill>
              </a:rPr>
              <a:t>• aumentare </a:t>
            </a:r>
            <a:r>
              <a:rPr lang="it-IT" altLang="it-IT" sz="1600" dirty="0">
                <a:solidFill>
                  <a:schemeClr val="accent1">
                    <a:lumMod val="75000"/>
                  </a:schemeClr>
                </a:solidFill>
              </a:rPr>
              <a:t>la flessibilità e l'integrazione delle risorse finanziarie attivabili per la formazione;</a:t>
            </a:r>
          </a:p>
          <a:p>
            <a:pPr marL="0" indent="0" algn="just" fontAlgn="auto">
              <a:spcBef>
                <a:spcPts val="0"/>
              </a:spcBef>
              <a:spcAft>
                <a:spcPts val="0"/>
              </a:spcAft>
              <a:defRPr/>
            </a:pPr>
            <a:r>
              <a:rPr lang="it-IT" altLang="it-IT" sz="1600" dirty="0" smtClean="0">
                <a:solidFill>
                  <a:schemeClr val="accent1">
                    <a:lumMod val="75000"/>
                  </a:schemeClr>
                </a:solidFill>
              </a:rPr>
              <a:t>• garantire </a:t>
            </a:r>
            <a:r>
              <a:rPr lang="it-IT" altLang="it-IT" sz="1600" dirty="0">
                <a:solidFill>
                  <a:schemeClr val="accent1">
                    <a:lumMod val="75000"/>
                  </a:schemeClr>
                </a:solidFill>
              </a:rPr>
              <a:t>agli enti di formazione la possibilità di sviluppare una programmazione pluriennale delle attività, favorendo il consolidamento e la continuità degli assetti organizzativi e il miglioramento complessivo delle performance.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olo rettangolo 3"/>
          <p:cNvSpPr/>
          <p:nvPr/>
        </p:nvSpPr>
        <p:spPr>
          <a:xfrm>
            <a:off x="0" y="4868863"/>
            <a:ext cx="2700338" cy="1989137"/>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pic>
        <p:nvPicPr>
          <p:cNvPr id="18434" name="Immagine 4" descr="C:\Users\FLORIA~1\AppData\Local\Temp\Rar$DIa0.715\ComposizioneLoghi.jpg"/>
          <p:cNvPicPr>
            <a:picLocks noChangeAspect="1" noChangeArrowheads="1"/>
          </p:cNvPicPr>
          <p:nvPr/>
        </p:nvPicPr>
        <p:blipFill>
          <a:blip r:embed="rId2"/>
          <a:srcRect/>
          <a:stretch>
            <a:fillRect/>
          </a:stretch>
        </p:blipFill>
        <p:spPr bwMode="auto">
          <a:xfrm>
            <a:off x="3276600" y="5610225"/>
            <a:ext cx="5534025" cy="1247775"/>
          </a:xfrm>
          <a:prstGeom prst="rect">
            <a:avLst/>
          </a:prstGeom>
          <a:noFill/>
          <a:ln w="9525">
            <a:noFill/>
            <a:miter lim="800000"/>
            <a:headEnd/>
            <a:tailEnd/>
          </a:ln>
        </p:spPr>
      </p:pic>
      <p:sp>
        <p:nvSpPr>
          <p:cNvPr id="3" name="CasellaDiTesto 2"/>
          <p:cNvSpPr txBox="1"/>
          <p:nvPr/>
        </p:nvSpPr>
        <p:spPr>
          <a:xfrm>
            <a:off x="179388" y="17463"/>
            <a:ext cx="7993062" cy="368300"/>
          </a:xfrm>
          <a:prstGeom prst="rect">
            <a:avLst/>
          </a:prstGeom>
          <a:noFill/>
        </p:spPr>
        <p:txBody>
          <a:bodyPr>
            <a:spAutoFit/>
          </a:bodyPr>
          <a:lstStyle/>
          <a:p>
            <a:pPr algn="ctr" fontAlgn="auto">
              <a:spcBef>
                <a:spcPts val="0"/>
              </a:spcBef>
              <a:spcAft>
                <a:spcPts val="0"/>
              </a:spcAft>
              <a:defRPr/>
            </a:pPr>
            <a:r>
              <a:rPr lang="it-IT" dirty="0">
                <a:solidFill>
                  <a:schemeClr val="accent1">
                    <a:lumMod val="75000"/>
                  </a:schemeClr>
                </a:solidFill>
                <a:latin typeface="Arial Black" panose="020B0A04020102020204" pitchFamily="34" charset="0"/>
                <a:cs typeface="+mn-cs"/>
              </a:rPr>
              <a:t>LA STRUTTURA DELL’ AVVISO</a:t>
            </a:r>
            <a:endParaRPr lang="it-IT" dirty="0">
              <a:solidFill>
                <a:schemeClr val="accent1">
                  <a:lumMod val="75000"/>
                </a:schemeClr>
              </a:solidFill>
              <a:latin typeface="Arial Black" panose="020B0A04020102020204" pitchFamily="34" charset="0"/>
              <a:cs typeface="+mn-cs"/>
            </a:endParaRPr>
          </a:p>
        </p:txBody>
      </p:sp>
      <p:sp>
        <p:nvSpPr>
          <p:cNvPr id="7" name="CasellaDiTesto 6"/>
          <p:cNvSpPr txBox="1"/>
          <p:nvPr/>
        </p:nvSpPr>
        <p:spPr>
          <a:xfrm>
            <a:off x="755650" y="385763"/>
            <a:ext cx="7621588" cy="3740150"/>
          </a:xfrm>
          <a:prstGeom prst="rect">
            <a:avLst/>
          </a:prstGeom>
          <a:noFill/>
        </p:spPr>
        <p:txBody>
          <a:bodyPr>
            <a:spAutoFit/>
          </a:bodyPr>
          <a:lstStyle/>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Attraverso </a:t>
            </a:r>
            <a:r>
              <a:rPr lang="it-IT" sz="1100" dirty="0">
                <a:solidFill>
                  <a:schemeClr val="accent1">
                    <a:lumMod val="75000"/>
                  </a:schemeClr>
                </a:solidFill>
                <a:latin typeface="Arial" panose="020B0604020202020204" pitchFamily="34" charset="0"/>
                <a:cs typeface="Arial" panose="020B0604020202020204" pitchFamily="34" charset="0"/>
              </a:rPr>
              <a:t>la presente procedura di evidenza pubblica si intende selezionare  agenzie formative accreditate cui affidare la realizzazione di un monte ore di interventi formativi relativi a 3 macro tipologie di formazione identificate nei seguenti lotti:</a:t>
            </a:r>
          </a:p>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	</a:t>
            </a:r>
            <a:r>
              <a:rPr lang="it-IT" sz="1100" dirty="0">
                <a:solidFill>
                  <a:schemeClr val="accent1">
                    <a:lumMod val="75000"/>
                  </a:schemeClr>
                </a:solidFill>
                <a:latin typeface="Arial" panose="020B0604020202020204" pitchFamily="34" charset="0"/>
                <a:cs typeface="Arial" panose="020B0604020202020204" pitchFamily="34" charset="0"/>
              </a:rPr>
              <a:t>LOTTO </a:t>
            </a:r>
            <a:r>
              <a:rPr lang="it-IT" sz="1100" dirty="0">
                <a:solidFill>
                  <a:schemeClr val="accent1">
                    <a:lumMod val="75000"/>
                  </a:schemeClr>
                </a:solidFill>
                <a:latin typeface="Arial" panose="020B0604020202020204" pitchFamily="34" charset="0"/>
                <a:cs typeface="Arial" panose="020B0604020202020204" pitchFamily="34" charset="0"/>
              </a:rPr>
              <a:t>1 - Formazione Professionale per la specializzazione e/o il rilascio della Qualifica professionale </a:t>
            </a:r>
          </a:p>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	</a:t>
            </a:r>
            <a:r>
              <a:rPr lang="it-IT" sz="1100" dirty="0">
                <a:solidFill>
                  <a:schemeClr val="accent1">
                    <a:lumMod val="75000"/>
                  </a:schemeClr>
                </a:solidFill>
                <a:latin typeface="Arial" panose="020B0604020202020204" pitchFamily="34" charset="0"/>
                <a:cs typeface="Arial" panose="020B0604020202020204" pitchFamily="34" charset="0"/>
              </a:rPr>
              <a:t>LOTTO </a:t>
            </a:r>
            <a:r>
              <a:rPr lang="it-IT" sz="1100" dirty="0">
                <a:solidFill>
                  <a:schemeClr val="accent1">
                    <a:lumMod val="75000"/>
                  </a:schemeClr>
                </a:solidFill>
                <a:latin typeface="Arial" panose="020B0604020202020204" pitchFamily="34" charset="0"/>
                <a:cs typeface="Arial" panose="020B0604020202020204" pitchFamily="34" charset="0"/>
              </a:rPr>
              <a:t>2 - Formazione Permanente </a:t>
            </a:r>
          </a:p>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	</a:t>
            </a:r>
            <a:r>
              <a:rPr lang="it-IT" sz="1100" dirty="0">
                <a:solidFill>
                  <a:schemeClr val="accent1">
                    <a:lumMod val="75000"/>
                  </a:schemeClr>
                </a:solidFill>
                <a:latin typeface="Arial" panose="020B0604020202020204" pitchFamily="34" charset="0"/>
                <a:cs typeface="Arial" panose="020B0604020202020204" pitchFamily="34" charset="0"/>
              </a:rPr>
              <a:t>LOTTO </a:t>
            </a:r>
            <a:r>
              <a:rPr lang="it-IT" sz="1100" dirty="0">
                <a:solidFill>
                  <a:schemeClr val="accent1">
                    <a:lumMod val="75000"/>
                  </a:schemeClr>
                </a:solidFill>
                <a:latin typeface="Arial" panose="020B0604020202020204" pitchFamily="34" charset="0"/>
                <a:cs typeface="Arial" panose="020B0604020202020204" pitchFamily="34" charset="0"/>
              </a:rPr>
              <a:t>3 - Formazione Continua</a:t>
            </a:r>
          </a:p>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L’intervento sarà riferito all’intero territorio regionale pertanto i soggetti proponenti dovranno impegnarsi a organizzare l’attività formativa, qualora richiesto dalla Regione, su tutto il territorio regionale.</a:t>
            </a:r>
          </a:p>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Le risorse finanziarie necessarie alla realizzazione dell’intervento ammontano a complessivi € </a:t>
            </a:r>
            <a:r>
              <a:rPr lang="it-IT" sz="1100" dirty="0">
                <a:solidFill>
                  <a:schemeClr val="accent1">
                    <a:lumMod val="75000"/>
                  </a:schemeClr>
                </a:solidFill>
                <a:latin typeface="Arial" panose="020B0604020202020204" pitchFamily="34" charset="0"/>
                <a:cs typeface="Arial" panose="020B0604020202020204" pitchFamily="34" charset="0"/>
              </a:rPr>
              <a:t>6.000.000,00 </a:t>
            </a:r>
            <a:r>
              <a:rPr lang="it-IT" sz="1100" dirty="0">
                <a:solidFill>
                  <a:schemeClr val="accent1">
                    <a:lumMod val="75000"/>
                  </a:schemeClr>
                </a:solidFill>
                <a:latin typeface="Arial" panose="020B0604020202020204" pitchFamily="34" charset="0"/>
                <a:cs typeface="Arial" panose="020B0604020202020204" pitchFamily="34" charset="0"/>
              </a:rPr>
              <a:t>ripartiti come segue: </a:t>
            </a:r>
          </a:p>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	LOTTO 1 = € </a:t>
            </a:r>
            <a:r>
              <a:rPr lang="it-IT" sz="1100" dirty="0">
                <a:solidFill>
                  <a:schemeClr val="accent1">
                    <a:lumMod val="75000"/>
                  </a:schemeClr>
                </a:solidFill>
                <a:latin typeface="Arial" panose="020B0604020202020204" pitchFamily="34" charset="0"/>
                <a:cs typeface="Arial" panose="020B0604020202020204" pitchFamily="34" charset="0"/>
              </a:rPr>
              <a:t>4.000.000,00</a:t>
            </a:r>
            <a:r>
              <a:rPr lang="it-IT" sz="1100" dirty="0">
                <a:solidFill>
                  <a:schemeClr val="accent1">
                    <a:lumMod val="75000"/>
                  </a:schemeClr>
                </a:solidFill>
                <a:latin typeface="Arial" panose="020B0604020202020204" pitchFamily="34" charset="0"/>
                <a:cs typeface="Arial" panose="020B0604020202020204" pitchFamily="34" charset="0"/>
              </a:rPr>
              <a:t>, </a:t>
            </a:r>
          </a:p>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	LOTTO 2=  € </a:t>
            </a:r>
            <a:r>
              <a:rPr lang="it-IT" sz="1100" dirty="0">
                <a:solidFill>
                  <a:schemeClr val="accent1">
                    <a:lumMod val="75000"/>
                  </a:schemeClr>
                </a:solidFill>
                <a:latin typeface="Arial" panose="020B0604020202020204" pitchFamily="34" charset="0"/>
                <a:cs typeface="Arial" panose="020B0604020202020204" pitchFamily="34" charset="0"/>
              </a:rPr>
              <a:t>1.500.000,00</a:t>
            </a:r>
            <a:r>
              <a:rPr lang="it-IT" sz="1100" dirty="0">
                <a:solidFill>
                  <a:schemeClr val="accent1">
                    <a:lumMod val="75000"/>
                  </a:schemeClr>
                </a:solidFill>
                <a:latin typeface="Arial" panose="020B0604020202020204" pitchFamily="34" charset="0"/>
                <a:cs typeface="Arial" panose="020B0604020202020204" pitchFamily="34" charset="0"/>
              </a:rPr>
              <a:t>, </a:t>
            </a:r>
          </a:p>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	LOTTO 3 = €    </a:t>
            </a:r>
            <a:r>
              <a:rPr lang="it-IT" sz="1100" dirty="0">
                <a:solidFill>
                  <a:schemeClr val="accent1">
                    <a:lumMod val="75000"/>
                  </a:schemeClr>
                </a:solidFill>
                <a:latin typeface="Arial" panose="020B0604020202020204" pitchFamily="34" charset="0"/>
                <a:cs typeface="Arial" panose="020B0604020202020204" pitchFamily="34" charset="0"/>
              </a:rPr>
              <a:t>500.000,00</a:t>
            </a:r>
            <a:r>
              <a:rPr lang="it-IT" sz="1100" dirty="0">
                <a:solidFill>
                  <a:schemeClr val="accent1">
                    <a:lumMod val="75000"/>
                  </a:schemeClr>
                </a:solidFill>
                <a:latin typeface="Arial" panose="020B0604020202020204" pitchFamily="34" charset="0"/>
                <a:cs typeface="Arial" panose="020B0604020202020204" pitchFamily="34" charset="0"/>
              </a:rPr>
              <a:t>. </a:t>
            </a:r>
            <a:endParaRPr lang="it-IT" sz="1100" dirty="0">
              <a:solidFill>
                <a:schemeClr val="accent1">
                  <a:lumMod val="75000"/>
                </a:schemeClr>
              </a:solidFill>
              <a:latin typeface="Arial" panose="020B0604020202020204" pitchFamily="34" charset="0"/>
              <a:cs typeface="Arial" panose="020B0604020202020204" pitchFamily="34" charset="0"/>
            </a:endParaRPr>
          </a:p>
          <a:p>
            <a:pPr algn="just" fontAlgn="auto">
              <a:spcBef>
                <a:spcPts val="600"/>
              </a:spcBef>
              <a:spcAft>
                <a:spcPts val="0"/>
              </a:spcAft>
              <a:defRPr/>
            </a:pPr>
            <a:endParaRPr lang="it-IT" sz="1100" dirty="0">
              <a:solidFill>
                <a:schemeClr val="accent1">
                  <a:lumMod val="75000"/>
                </a:schemeClr>
              </a:solidFill>
              <a:latin typeface="Arial" panose="020B0604020202020204" pitchFamily="34" charset="0"/>
              <a:cs typeface="Arial" panose="020B0604020202020204" pitchFamily="34" charset="0"/>
            </a:endParaRPr>
          </a:p>
          <a:p>
            <a:pPr algn="just" fontAlgn="auto">
              <a:spcBef>
                <a:spcPts val="600"/>
              </a:spcBef>
              <a:spcAft>
                <a:spcPts val="0"/>
              </a:spcAft>
              <a:defRPr/>
            </a:pPr>
            <a:r>
              <a:rPr lang="it-IT" sz="1100" dirty="0">
                <a:solidFill>
                  <a:schemeClr val="accent1">
                    <a:lumMod val="75000"/>
                  </a:schemeClr>
                </a:solidFill>
                <a:latin typeface="Arial" panose="020B0604020202020204" pitchFamily="34" charset="0"/>
                <a:cs typeface="Arial" panose="020B0604020202020204" pitchFamily="34" charset="0"/>
              </a:rPr>
              <a:t>Ad </a:t>
            </a:r>
            <a:r>
              <a:rPr lang="it-IT" sz="1100" dirty="0">
                <a:solidFill>
                  <a:schemeClr val="accent1">
                    <a:lumMod val="75000"/>
                  </a:schemeClr>
                </a:solidFill>
                <a:latin typeface="Arial" panose="020B0604020202020204" pitchFamily="34" charset="0"/>
                <a:cs typeface="Arial" panose="020B0604020202020204" pitchFamily="34" charset="0"/>
              </a:rPr>
              <a:t>esito delle procedure di valutazione e selezione la Regione individuerà 5 soggetti </a:t>
            </a:r>
            <a:r>
              <a:rPr lang="it-IT" sz="1100" dirty="0">
                <a:solidFill>
                  <a:schemeClr val="accent1">
                    <a:lumMod val="75000"/>
                  </a:schemeClr>
                </a:solidFill>
                <a:latin typeface="Arial" panose="020B0604020202020204" pitchFamily="34" charset="0"/>
                <a:cs typeface="Arial" panose="020B0604020202020204" pitchFamily="34" charset="0"/>
              </a:rPr>
              <a:t>(ATI/ATS</a:t>
            </a:r>
            <a:r>
              <a:rPr lang="it-IT" sz="1100" dirty="0">
                <a:solidFill>
                  <a:schemeClr val="accent1">
                    <a:lumMod val="75000"/>
                  </a:schemeClr>
                </a:solidFill>
                <a:latin typeface="Arial" panose="020B0604020202020204" pitchFamily="34" charset="0"/>
                <a:cs typeface="Arial" panose="020B0604020202020204" pitchFamily="34" charset="0"/>
              </a:rPr>
              <a:t>) per ciascun lotto ammessi alla realizzazione dei percorsi formativi, distribuendo il monte ore di formazione previsto per ciascun lotto in ragione della posizione raggiunta in graduatoria da ciascun soggetto aggiudicatario, come di seguito specificato:</a:t>
            </a:r>
          </a:p>
        </p:txBody>
      </p:sp>
      <p:graphicFrame>
        <p:nvGraphicFramePr>
          <p:cNvPr id="6" name="Tabella 5"/>
          <p:cNvGraphicFramePr>
            <a:graphicFrameLocks noGrp="1"/>
          </p:cNvGraphicFramePr>
          <p:nvPr/>
        </p:nvGraphicFramePr>
        <p:xfrm>
          <a:off x="2987675" y="4087813"/>
          <a:ext cx="3508375" cy="1760537"/>
        </p:xfrm>
        <a:graphic>
          <a:graphicData uri="http://schemas.openxmlformats.org/drawingml/2006/table">
            <a:tbl>
              <a:tblPr firstRow="1" firstCol="1" bandRow="1">
                <a:tableStyleId>{5C22544A-7EE6-4342-B048-85BDC9FD1C3A}</a:tableStyleId>
              </a:tblPr>
              <a:tblGrid>
                <a:gridCol w="1039404"/>
                <a:gridCol w="2468971"/>
              </a:tblGrid>
              <a:tr h="0">
                <a:tc>
                  <a:txBody>
                    <a:bodyPr/>
                    <a:lstStyle/>
                    <a:p>
                      <a:pPr algn="just">
                        <a:lnSpc>
                          <a:spcPct val="150000"/>
                        </a:lnSpc>
                        <a:spcAft>
                          <a:spcPts val="0"/>
                        </a:spcAft>
                      </a:pPr>
                      <a:r>
                        <a:rPr lang="it-IT" sz="1100" dirty="0">
                          <a:effectLst/>
                        </a:rPr>
                        <a:t>POSIZIONE IN GRADUATORIA</a:t>
                      </a:r>
                      <a:endParaRPr lang="it-IT"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50000"/>
                        </a:lnSpc>
                        <a:spcAft>
                          <a:spcPts val="0"/>
                        </a:spcAft>
                      </a:pPr>
                      <a:r>
                        <a:rPr lang="it-IT" sz="1100">
                          <a:effectLst/>
                        </a:rPr>
                        <a:t>PERCENTUALE DI ORE AGGIUDICATE SUL TOTALE</a:t>
                      </a:r>
                      <a:endParaRPr lang="it-IT" sz="10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algn="just">
                        <a:lnSpc>
                          <a:spcPct val="150000"/>
                        </a:lnSpc>
                        <a:spcAft>
                          <a:spcPts val="0"/>
                        </a:spcAft>
                      </a:pPr>
                      <a:r>
                        <a:rPr lang="it-IT" sz="1100">
                          <a:effectLst/>
                        </a:rPr>
                        <a:t>1</a:t>
                      </a:r>
                      <a:endParaRPr lang="it-IT"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pPr>
                      <a:r>
                        <a:rPr lang="it-IT" sz="1100">
                          <a:effectLst/>
                        </a:rPr>
                        <a:t>24%</a:t>
                      </a:r>
                      <a:endParaRPr lang="it-IT" sz="10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algn="just">
                        <a:lnSpc>
                          <a:spcPct val="150000"/>
                        </a:lnSpc>
                        <a:spcAft>
                          <a:spcPts val="0"/>
                        </a:spcAft>
                      </a:pPr>
                      <a:r>
                        <a:rPr lang="it-IT" sz="1100" dirty="0">
                          <a:effectLst/>
                        </a:rPr>
                        <a:t>2</a:t>
                      </a:r>
                      <a:endParaRPr lang="it-IT"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pPr>
                      <a:r>
                        <a:rPr lang="it-IT" sz="1100">
                          <a:effectLst/>
                        </a:rPr>
                        <a:t>22%</a:t>
                      </a:r>
                      <a:endParaRPr lang="it-IT" sz="10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algn="just">
                        <a:lnSpc>
                          <a:spcPct val="150000"/>
                        </a:lnSpc>
                        <a:spcAft>
                          <a:spcPts val="0"/>
                        </a:spcAft>
                      </a:pPr>
                      <a:r>
                        <a:rPr lang="it-IT" sz="1100">
                          <a:effectLst/>
                        </a:rPr>
                        <a:t>3</a:t>
                      </a:r>
                      <a:endParaRPr lang="it-IT"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pPr>
                      <a:r>
                        <a:rPr lang="it-IT" sz="1100">
                          <a:effectLst/>
                        </a:rPr>
                        <a:t>20%</a:t>
                      </a:r>
                      <a:endParaRPr lang="it-IT" sz="10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algn="just">
                        <a:lnSpc>
                          <a:spcPct val="150000"/>
                        </a:lnSpc>
                        <a:spcAft>
                          <a:spcPts val="0"/>
                        </a:spcAft>
                      </a:pPr>
                      <a:r>
                        <a:rPr lang="it-IT" sz="1100">
                          <a:effectLst/>
                        </a:rPr>
                        <a:t>4</a:t>
                      </a:r>
                      <a:endParaRPr lang="it-IT"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pPr>
                      <a:r>
                        <a:rPr lang="it-IT" sz="1100">
                          <a:effectLst/>
                        </a:rPr>
                        <a:t>18%</a:t>
                      </a:r>
                      <a:endParaRPr lang="it-IT" sz="10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algn="just">
                        <a:lnSpc>
                          <a:spcPct val="150000"/>
                        </a:lnSpc>
                        <a:spcAft>
                          <a:spcPts val="0"/>
                        </a:spcAft>
                      </a:pPr>
                      <a:r>
                        <a:rPr lang="it-IT" sz="1100">
                          <a:effectLst/>
                        </a:rPr>
                        <a:t>5</a:t>
                      </a:r>
                      <a:endParaRPr lang="it-IT"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50000"/>
                        </a:lnSpc>
                        <a:spcAft>
                          <a:spcPts val="0"/>
                        </a:spcAft>
                      </a:pPr>
                      <a:r>
                        <a:rPr lang="it-IT" sz="1100" dirty="0">
                          <a:effectLst/>
                        </a:rPr>
                        <a:t>16%</a:t>
                      </a:r>
                      <a:endParaRPr lang="it-IT" sz="10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olo rettangolo 3"/>
          <p:cNvSpPr/>
          <p:nvPr/>
        </p:nvSpPr>
        <p:spPr>
          <a:xfrm>
            <a:off x="0" y="4868863"/>
            <a:ext cx="2700338" cy="1989137"/>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pic>
        <p:nvPicPr>
          <p:cNvPr id="19458" name="Immagine 4" descr="C:\Users\FLORIA~1\AppData\Local\Temp\Rar$DIa0.715\ComposizioneLoghi.jpg"/>
          <p:cNvPicPr>
            <a:picLocks noChangeAspect="1" noChangeArrowheads="1"/>
          </p:cNvPicPr>
          <p:nvPr/>
        </p:nvPicPr>
        <p:blipFill>
          <a:blip r:embed="rId2"/>
          <a:srcRect/>
          <a:stretch>
            <a:fillRect/>
          </a:stretch>
        </p:blipFill>
        <p:spPr bwMode="auto">
          <a:xfrm>
            <a:off x="3132138" y="5575300"/>
            <a:ext cx="5534025" cy="1247775"/>
          </a:xfrm>
          <a:prstGeom prst="rect">
            <a:avLst/>
          </a:prstGeom>
          <a:noFill/>
          <a:ln w="9525">
            <a:noFill/>
            <a:miter lim="800000"/>
            <a:headEnd/>
            <a:tailEnd/>
          </a:ln>
        </p:spPr>
      </p:pic>
      <p:sp>
        <p:nvSpPr>
          <p:cNvPr id="2" name="CasellaDiTesto 1"/>
          <p:cNvSpPr txBox="1"/>
          <p:nvPr/>
        </p:nvSpPr>
        <p:spPr>
          <a:xfrm>
            <a:off x="971550" y="1125538"/>
            <a:ext cx="7275513" cy="706437"/>
          </a:xfrm>
          <a:prstGeom prst="rect">
            <a:avLst/>
          </a:prstGeom>
          <a:noFill/>
        </p:spPr>
        <p:txBody>
          <a:bodyPr>
            <a:spAutoFit/>
          </a:bodyPr>
          <a:lstStyle/>
          <a:p>
            <a:pPr algn="ctr" fontAlgn="auto">
              <a:spcBef>
                <a:spcPts val="600"/>
              </a:spcBef>
              <a:spcAft>
                <a:spcPts val="0"/>
              </a:spcAft>
              <a:defRPr/>
            </a:pPr>
            <a:r>
              <a:rPr lang="it-IT" sz="4000" dirty="0">
                <a:solidFill>
                  <a:schemeClr val="accent1">
                    <a:lumMod val="75000"/>
                  </a:schemeClr>
                </a:solidFill>
                <a:latin typeface="Arial Black" panose="020B0A04020102020204" pitchFamily="34" charset="0"/>
                <a:cs typeface="+mn-cs"/>
              </a:rPr>
              <a:t>Grazie per l’attenzione !</a:t>
            </a:r>
            <a:endParaRPr lang="it-IT" sz="4000" dirty="0">
              <a:solidFill>
                <a:schemeClr val="accent1">
                  <a:lumMod val="75000"/>
                </a:schemeClr>
              </a:solidFill>
              <a:latin typeface="Arial Black" panose="020B0A04020102020204" pitchFamily="34" charset="0"/>
              <a:cs typeface="+mn-cs"/>
            </a:endParaRPr>
          </a:p>
        </p:txBody>
      </p:sp>
      <p:pic>
        <p:nvPicPr>
          <p:cNvPr id="19460" name="Immagine 2"/>
          <p:cNvPicPr>
            <a:picLocks noChangeAspect="1"/>
          </p:cNvPicPr>
          <p:nvPr/>
        </p:nvPicPr>
        <p:blipFill>
          <a:blip r:embed="rId3"/>
          <a:srcRect/>
          <a:stretch>
            <a:fillRect/>
          </a:stretch>
        </p:blipFill>
        <p:spPr bwMode="auto">
          <a:xfrm>
            <a:off x="2411413" y="2205038"/>
            <a:ext cx="3989387" cy="26638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609</TotalTime>
  <Words>885</Words>
  <Application>Microsoft Office PowerPoint</Application>
  <PresentationFormat>On-screen Show (4:3)</PresentationFormat>
  <Paragraphs>62</Paragraphs>
  <Slides>6</Slides>
  <Notes>0</Notes>
  <HiddenSlides>0</HiddenSlides>
  <MMClips>0</MMClips>
  <ScaleCrop>false</ScaleCrop>
  <HeadingPairs>
    <vt:vector size="6" baseType="variant">
      <vt:variant>
        <vt:lpstr>Caratteri utilizzati</vt:lpstr>
      </vt:variant>
      <vt:variant>
        <vt:i4>6</vt:i4>
      </vt:variant>
      <vt:variant>
        <vt:lpstr>Modello struttura</vt:lpstr>
      </vt:variant>
      <vt:variant>
        <vt:i4>1</vt:i4>
      </vt:variant>
      <vt:variant>
        <vt:lpstr>Titoli diapositive</vt:lpstr>
      </vt:variant>
      <vt:variant>
        <vt:i4>6</vt:i4>
      </vt:variant>
    </vt:vector>
  </HeadingPairs>
  <TitlesOfParts>
    <vt:vector size="13" baseType="lpstr">
      <vt:lpstr>Calibri</vt:lpstr>
      <vt:lpstr>Arial</vt:lpstr>
      <vt:lpstr>Verdana</vt:lpstr>
      <vt:lpstr>Wingdings</vt:lpstr>
      <vt:lpstr>Arial Black</vt:lpstr>
      <vt:lpstr>Times New Roman</vt:lpstr>
      <vt:lpstr>Tema di Office</vt:lpstr>
      <vt:lpstr>Diapositiva 1</vt:lpstr>
      <vt:lpstr>Diapositiva 2</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FMQ</dc:creator>
  <cp:lastModifiedBy>fabio.ragonese</cp:lastModifiedBy>
  <cp:revision>46</cp:revision>
  <dcterms:created xsi:type="dcterms:W3CDTF">2016-05-07T13:55:17Z</dcterms:created>
  <dcterms:modified xsi:type="dcterms:W3CDTF">2016-05-27T08:01:01Z</dcterms:modified>
</cp:coreProperties>
</file>