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63" r:id="rId5"/>
    <p:sldId id="262" r:id="rId6"/>
    <p:sldId id="265" r:id="rId7"/>
    <p:sldId id="284" r:id="rId8"/>
    <p:sldId id="285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5774-E290-4947-BBB5-21324ED5A661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146E8-36D4-4D41-9A97-4922C8ADCBD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E08DC-0E51-4666-9FEB-A75AD1C0762E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0261-1619-4A68-8B3B-BAB321BA05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E67C5-CAE9-4E92-8300-D11DC7C06D38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BFFD-75C0-4BBE-B880-56BB05A903F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8029-DE5A-4E29-A15F-CEDB99066DFF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1DE3-2AAA-4F13-BFFD-D60AA9647D5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B222-10B8-45A2-BFC2-E6384E91863E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95B3-F975-483C-A655-E46C328E314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7938-BF91-4BF0-92F7-9DFA9CD0E430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4B045-F7E7-4FE7-AB94-CA14324F12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2A36-5471-46EC-A6B7-336C8B7A68AE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4B187-1132-4F61-A1D5-8EBD2F033D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A1FEB-A614-47E1-B3AF-D90E68CF0791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56C4-1B83-4289-8B65-C95F4613A68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FCBC-9C7A-4F82-A525-10516F057A61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E4B6-01E1-4D2D-811D-EA3A3A9C9FC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9CFB2-7D95-47D0-B42F-72E1BBEE29DA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65F9-5092-4E3A-B837-AB0B8B8F702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BD67C-1787-4997-B3DE-7522EF0591FF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114E-E999-4D38-9B58-498DDF2464B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A70677-FF2C-4984-9275-233196599B47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2E8C1A-B60C-462A-9766-FD4F390CF44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3314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971550" y="2133600"/>
            <a:ext cx="7189788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POR FSE 2014/20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AVVISO PUBBLICO INCENTIVI PER IL SOSTEGNO ALLA CREAZIONE DI IMPRESA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4338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asellaDiTesto 7"/>
          <p:cNvSpPr txBox="1">
            <a:spLocks noChangeArrowheads="1"/>
          </p:cNvSpPr>
          <p:nvPr/>
        </p:nvSpPr>
        <p:spPr bwMode="auto">
          <a:xfrm>
            <a:off x="968375" y="549275"/>
            <a:ext cx="7189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0070C0"/>
                </a:solidFill>
                <a:latin typeface="Arial Black" pitchFamily="34" charset="0"/>
              </a:rPr>
              <a:t>FINALITA’ </a:t>
            </a:r>
          </a:p>
        </p:txBody>
      </p:sp>
      <p:sp>
        <p:nvSpPr>
          <p:cNvPr id="14340" name="CasellaDiTesto 1"/>
          <p:cNvSpPr txBox="1">
            <a:spLocks noChangeArrowheads="1"/>
          </p:cNvSpPr>
          <p:nvPr/>
        </p:nvSpPr>
        <p:spPr bwMode="auto">
          <a:xfrm>
            <a:off x="539750" y="1916113"/>
            <a:ext cx="8126413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2000">
                <a:solidFill>
                  <a:srgbClr val="0070C0"/>
                </a:solidFill>
                <a:latin typeface="Arial Black" pitchFamily="34" charset="0"/>
              </a:rPr>
              <a:t>Sostegno alla creazione di </a:t>
            </a:r>
            <a:r>
              <a:rPr lang="it-IT" altLang="it-IT" sz="2000" b="1" u="sng">
                <a:solidFill>
                  <a:srgbClr val="0070C0"/>
                </a:solidFill>
                <a:latin typeface="Arial Black" pitchFamily="34" charset="0"/>
              </a:rPr>
              <a:t>nuove imprese </a:t>
            </a:r>
            <a:r>
              <a:rPr lang="it-IT" altLang="it-IT" sz="2000">
                <a:solidFill>
                  <a:srgbClr val="0070C0"/>
                </a:solidFill>
                <a:latin typeface="Arial Black" pitchFamily="34" charset="0"/>
              </a:rPr>
              <a:t>attraverso l’erogazione di  incentivi economici per l’acquisto di beni e servizi.</a:t>
            </a:r>
          </a:p>
          <a:p>
            <a:pPr algn="just"/>
            <a:r>
              <a:rPr lang="it-IT" altLang="it-IT" sz="2000">
                <a:solidFill>
                  <a:srgbClr val="0070C0"/>
                </a:solidFill>
                <a:latin typeface="Arial Black" pitchFamily="34" charset="0"/>
              </a:rPr>
              <a:t>Saranno finanziate le nuove realtà (imprese o studi associati) che si costituiscono successivamente alla data di pubblicazione dell’Avviso sul BURM.</a:t>
            </a:r>
          </a:p>
          <a:p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Le imprese beneficiarie devono avere le seguenti forme:</a:t>
            </a:r>
          </a:p>
          <a:p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a) impresa individuale</a:t>
            </a:r>
          </a:p>
          <a:p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b) società di persone</a:t>
            </a:r>
          </a:p>
          <a:p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c) società di capitali </a:t>
            </a:r>
          </a:p>
          <a:p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d) cooperative</a:t>
            </a:r>
          </a:p>
          <a:p>
            <a:r>
              <a:rPr lang="it-IT" sz="2000">
                <a:latin typeface="Calibri" pitchFamily="34" charset="0"/>
              </a:rPr>
              <a:t> </a:t>
            </a:r>
          </a:p>
          <a:p>
            <a:pPr algn="just"/>
            <a:endParaRPr lang="it-IT" sz="200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5362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asellaDiTesto 7"/>
          <p:cNvSpPr txBox="1">
            <a:spLocks noChangeArrowheads="1"/>
          </p:cNvSpPr>
          <p:nvPr/>
        </p:nvSpPr>
        <p:spPr bwMode="auto">
          <a:xfrm>
            <a:off x="968375" y="549275"/>
            <a:ext cx="7189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0070C0"/>
                </a:solidFill>
                <a:latin typeface="Arial Black" pitchFamily="34" charset="0"/>
              </a:rPr>
              <a:t>Requisito di nuova impresa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30200" y="1285875"/>
            <a:ext cx="8320088" cy="301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Possono </a:t>
            </a: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essere finanziate le nuove imprese o gli studi associati che si costituiscono successivamente alla pubblicazione dell’Avviso Pubblico sul </a:t>
            </a: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BURM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)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Per </a:t>
            </a: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le imprese (anche individuali) la data di costituzione corrisponde alla data di iscrizione alla Camera di Commercio </a:t>
            </a:r>
            <a:endParaRPr lang="it-IT" altLang="it-IT" sz="2000" dirty="0">
              <a:solidFill>
                <a:srgbClr val="0070C0"/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Per </a:t>
            </a: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gli Studi associati o Società di professionisti la data di costituzione è rappresentata dalla data di iscrizione all’Albo/Ordine/collegio   </a:t>
            </a:r>
            <a:endParaRPr lang="it-IT" altLang="it-IT" sz="2000" b="1" dirty="0">
              <a:solidFill>
                <a:srgbClr val="0070C0"/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6386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CasellaDiTesto 7"/>
          <p:cNvSpPr txBox="1">
            <a:spLocks noChangeArrowheads="1"/>
          </p:cNvSpPr>
          <p:nvPr/>
        </p:nvSpPr>
        <p:spPr bwMode="auto">
          <a:xfrm>
            <a:off x="944563" y="476250"/>
            <a:ext cx="718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0070C0"/>
                </a:solidFill>
                <a:latin typeface="Arial Black" pitchFamily="34" charset="0"/>
              </a:rPr>
              <a:t>RISORSE FINANZIARIE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39750" y="1435100"/>
            <a:ext cx="8126413" cy="278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Euro 7.500.000,00 POR Marche FSE 2014/2020 Asse 1 P.i. 8.1. 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Contributo massimo concedibile euro 25.000,00 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Finanziamento di almeno n. 300 nuove imprese di qualsiasi settore ad eccezione di quelle </a:t>
            </a: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operanti </a:t>
            </a:r>
            <a:r>
              <a:rPr lang="it-IT" alt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in settori di attività dichiarati inammissibili ai sensi del Reg. UE n° 1407 del 18/12/2013 </a:t>
            </a:r>
            <a:r>
              <a:rPr lang="it-IT" altLang="it-IT" sz="2000" b="1" dirty="0">
                <a:solidFill>
                  <a:srgbClr val="0070C0"/>
                </a:solidFill>
                <a:latin typeface="+mn-lt"/>
                <a:cs typeface="+mn-cs"/>
              </a:rPr>
              <a:t>)</a:t>
            </a:r>
            <a:endParaRPr lang="it-IT" altLang="it-IT" sz="2000" b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7410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755650" y="260350"/>
            <a:ext cx="71897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CHI PUO’ FARE DOMANDA :REQUISITI DEI RICHIEDENT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I 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850" y="1706563"/>
            <a:ext cx="8496300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Singoli individui (persone fisiche) che al momento della presentazione della domanda siano in possesso dei seguenti requisiti: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Abbiano compiuto 18 anni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Siano residenti o domiciliati nella regione Marche 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rgbClr val="0070C0"/>
                </a:solidFill>
                <a:latin typeface="Arial Black" panose="020B0A04020102020204" pitchFamily="34" charset="0"/>
                <a:cs typeface="+mn-cs"/>
              </a:rPr>
              <a:t>Siano Disoccupati ai sensi della normativa vigente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8434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CasellaDiTesto 7"/>
          <p:cNvSpPr txBox="1">
            <a:spLocks noChangeArrowheads="1"/>
          </p:cNvSpPr>
          <p:nvPr/>
        </p:nvSpPr>
        <p:spPr bwMode="auto">
          <a:xfrm>
            <a:off x="630238" y="260350"/>
            <a:ext cx="719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0070C0"/>
                </a:solidFill>
                <a:latin typeface="Arial Black" pitchFamily="34" charset="0"/>
              </a:rPr>
              <a:t>SPESE AMMISSIBILI  </a:t>
            </a:r>
            <a:endParaRPr lang="it-IT" sz="240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468313" y="931863"/>
            <a:ext cx="8027987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u="sng">
                <a:latin typeface="Calibri" pitchFamily="34" charset="0"/>
              </a:rPr>
              <a:t>A</a:t>
            </a:r>
            <a:r>
              <a:rPr lang="it-IT" b="1" u="sng">
                <a:solidFill>
                  <a:srgbClr val="0070C0"/>
                </a:solidFill>
                <a:latin typeface="Calibri" pitchFamily="34" charset="0"/>
              </a:rPr>
              <a:t>) </a:t>
            </a:r>
            <a:r>
              <a:rPr lang="it-IT" b="1" u="sng">
                <a:solidFill>
                  <a:srgbClr val="0070C0"/>
                </a:solidFill>
                <a:latin typeface="Arial Black" pitchFamily="34" charset="0"/>
              </a:rPr>
              <a:t>spese riconducibili al FESR:</a:t>
            </a:r>
            <a:endParaRPr lang="it-IT" u="sng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A1) spese per l'acquisto di macchinari, attrezzature e arredi; per l'acquisto di autoveicoli di tipo tecnico speciali o che comunque possano essere adibiti ad uso esclusivo della</a:t>
            </a: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attività espletata;</a:t>
            </a: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A2) spese relative ai canoni di leasing dei beni di cui alla precedente lettera A1);</a:t>
            </a: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A3) spese per l'acquisto di hardware e di software (finalizzati all’informatizzazione e</a:t>
            </a: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allacciamento a reti informatiche);</a:t>
            </a: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A4) spese per l'acquisto di brevetti o licenze d'uso;</a:t>
            </a:r>
          </a:p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A5) spese per impianti e ristrutturazioni.</a:t>
            </a:r>
          </a:p>
          <a:p>
            <a:r>
              <a:rPr lang="it-IT" b="1" i="1">
                <a:solidFill>
                  <a:srgbClr val="0070C0"/>
                </a:solidFill>
                <a:latin typeface="Arial Black" pitchFamily="34" charset="0"/>
              </a:rPr>
              <a:t>Spese riconoscibili fino ad un massimo del 50% del contributo pubblico complessivo riconosciuto</a:t>
            </a:r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. </a:t>
            </a:r>
          </a:p>
          <a:p>
            <a:endParaRPr lang="it-IT" sz="200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9458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sellaDiTesto 7"/>
          <p:cNvSpPr txBox="1">
            <a:spLocks noChangeArrowheads="1"/>
          </p:cNvSpPr>
          <p:nvPr/>
        </p:nvSpPr>
        <p:spPr bwMode="auto">
          <a:xfrm>
            <a:off x="630238" y="260350"/>
            <a:ext cx="719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0070C0"/>
                </a:solidFill>
                <a:latin typeface="Arial Black" pitchFamily="34" charset="0"/>
              </a:rPr>
              <a:t>SPESE AMMISSIBILI  </a:t>
            </a:r>
            <a:endParaRPr lang="it-IT" sz="240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460" name="CasellaDiTesto 5"/>
          <p:cNvSpPr txBox="1">
            <a:spLocks noChangeArrowheads="1"/>
          </p:cNvSpPr>
          <p:nvPr/>
        </p:nvSpPr>
        <p:spPr bwMode="auto">
          <a:xfrm>
            <a:off x="395288" y="876300"/>
            <a:ext cx="80295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70C0"/>
                </a:solidFill>
                <a:latin typeface="Arial Black" pitchFamily="34" charset="0"/>
              </a:rPr>
              <a:t>B) spese riconducibili al FSE:</a:t>
            </a:r>
            <a:endParaRPr lang="it-IT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B1) spese di costituzione (parcella notarile e assicurazioni)</a:t>
            </a: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B2) spese per la fideiussione</a:t>
            </a: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B3) spese relative alle consulenze tecniche (consulenza fiscale, gestionale e marketing);</a:t>
            </a:r>
          </a:p>
          <a:p>
            <a:pPr algn="just"/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B4) spese per la frequenza di attività formative collettive o individuali dei soggetti coinvolti nel progetto anche mediante l’utilizzo di voucher, utilizzabili presso le strutture formative regionali accreditate per attività previste nel catalogo regionale.</a:t>
            </a: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B5) spese per affitto immobili;</a:t>
            </a: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B6) spese promozionali connesse all’avviamento di imprese;</a:t>
            </a: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B7) spese per nuova occupazione entro gli importi ed alle condizioni previste nell’Allegato A della DGR 2190/2009.</a:t>
            </a:r>
          </a:p>
          <a:p>
            <a:r>
              <a:rPr lang="it-IT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it-IT" b="1" i="1">
                <a:solidFill>
                  <a:srgbClr val="0070C0"/>
                </a:solidFill>
                <a:latin typeface="Arial Black" pitchFamily="34" charset="0"/>
              </a:rPr>
              <a:t>Le spese di cui alle precedenti lettere da B2 a B6 sono rimborsabili fino al 100%. Le spese di cui al punto B4 sono rimborsabili fino all’80%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0482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asellaDiTesto 7"/>
          <p:cNvSpPr txBox="1">
            <a:spLocks noChangeArrowheads="1"/>
          </p:cNvSpPr>
          <p:nvPr/>
        </p:nvSpPr>
        <p:spPr bwMode="auto">
          <a:xfrm>
            <a:off x="968375" y="549275"/>
            <a:ext cx="7189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0070C0"/>
                </a:solidFill>
                <a:latin typeface="Arial Black" pitchFamily="34" charset="0"/>
              </a:rPr>
              <a:t>Riconoscimento delle spese </a:t>
            </a:r>
          </a:p>
        </p:txBody>
      </p:sp>
      <p:sp>
        <p:nvSpPr>
          <p:cNvPr id="20484" name="Rettangolo 1"/>
          <p:cNvSpPr>
            <a:spLocks noChangeArrowheads="1"/>
          </p:cNvSpPr>
          <p:nvPr/>
        </p:nvSpPr>
        <p:spPr bwMode="auto">
          <a:xfrm>
            <a:off x="708025" y="1468438"/>
            <a:ext cx="7602538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Le spese devono essere sostenute e pagate a partire dalla data di pubblicazione dell’Avviso Pubblico sul BURM, fino alla data prevista per la conclusione del progetto, stabilita in </a:t>
            </a:r>
            <a:r>
              <a:rPr lang="it-IT" sz="2000" b="1">
                <a:solidFill>
                  <a:srgbClr val="0070C0"/>
                </a:solidFill>
                <a:latin typeface="Arial Black" pitchFamily="34" charset="0"/>
              </a:rPr>
              <a:t>12 mesi </a:t>
            </a:r>
            <a:r>
              <a:rPr lang="it-IT" sz="2000">
                <a:solidFill>
                  <a:srgbClr val="0070C0"/>
                </a:solidFill>
                <a:latin typeface="Arial Black" pitchFamily="34" charset="0"/>
              </a:rPr>
              <a:t>decorrenti dalla data dell’atto di approvazione dell’ammissione a finanziamento</a:t>
            </a:r>
          </a:p>
          <a:p>
            <a:r>
              <a:rPr lang="it-IT" sz="2000" u="sng">
                <a:solidFill>
                  <a:srgbClr val="0070C0"/>
                </a:solidFill>
                <a:latin typeface="Arial Black" pitchFamily="34" charset="0"/>
              </a:rPr>
              <a:t> </a:t>
            </a:r>
            <a:endParaRPr lang="it-IT" sz="200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it-IT" b="1">
                <a:latin typeface="Calibri" pitchFamily="34" charset="0"/>
              </a:rPr>
              <a:t> </a:t>
            </a:r>
            <a:r>
              <a:rPr lang="it-IT" b="1" i="1">
                <a:solidFill>
                  <a:srgbClr val="0070C0"/>
                </a:solidFill>
                <a:latin typeface="Arial Black" pitchFamily="34" charset="0"/>
              </a:rPr>
              <a:t>Non sono ammissibili spese pagate in contanti</a:t>
            </a:r>
            <a:endParaRPr lang="it-IT" i="1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487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Arial</vt:lpstr>
      <vt:lpstr>Arial Black</vt:lpstr>
      <vt:lpstr>Wingdings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FMQ</dc:creator>
  <cp:lastModifiedBy>fabio.ragonese</cp:lastModifiedBy>
  <cp:revision>45</cp:revision>
  <dcterms:created xsi:type="dcterms:W3CDTF">2016-05-07T13:55:17Z</dcterms:created>
  <dcterms:modified xsi:type="dcterms:W3CDTF">2016-05-25T08:04:45Z</dcterms:modified>
</cp:coreProperties>
</file>